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84" r:id="rId2"/>
    <p:sldId id="277" r:id="rId3"/>
    <p:sldId id="278" r:id="rId4"/>
    <p:sldId id="285" r:id="rId5"/>
    <p:sldId id="286" r:id="rId6"/>
    <p:sldId id="292" r:id="rId7"/>
    <p:sldId id="293" r:id="rId8"/>
    <p:sldId id="294" r:id="rId9"/>
    <p:sldId id="295" r:id="rId10"/>
    <p:sldId id="287" r:id="rId11"/>
    <p:sldId id="323" r:id="rId12"/>
    <p:sldId id="324" r:id="rId13"/>
    <p:sldId id="288" r:id="rId14"/>
    <p:sldId id="290" r:id="rId15"/>
    <p:sldId id="296" r:id="rId16"/>
    <p:sldId id="297" r:id="rId17"/>
    <p:sldId id="298" r:id="rId18"/>
    <p:sldId id="326" r:id="rId19"/>
    <p:sldId id="325" r:id="rId20"/>
    <p:sldId id="319" r:id="rId21"/>
    <p:sldId id="299" r:id="rId22"/>
    <p:sldId id="300" r:id="rId23"/>
    <p:sldId id="302" r:id="rId24"/>
    <p:sldId id="317" r:id="rId25"/>
    <p:sldId id="316" r:id="rId26"/>
    <p:sldId id="314" r:id="rId27"/>
    <p:sldId id="320" r:id="rId28"/>
    <p:sldId id="313" r:id="rId29"/>
    <p:sldId id="312" r:id="rId30"/>
    <p:sldId id="311" r:id="rId31"/>
    <p:sldId id="321" r:id="rId32"/>
    <p:sldId id="308" r:id="rId33"/>
    <p:sldId id="310" r:id="rId34"/>
    <p:sldId id="309" r:id="rId35"/>
    <p:sldId id="305" r:id="rId36"/>
    <p:sldId id="307" r:id="rId37"/>
    <p:sldId id="306" r:id="rId38"/>
    <p:sldId id="327" r:id="rId39"/>
    <p:sldId id="322" r:id="rId40"/>
    <p:sldId id="29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ya Teja" initials="ST" lastIdx="1" clrIdx="0">
    <p:extLst>
      <p:ext uri="{19B8F6BF-5375-455C-9EA6-DF929625EA0E}">
        <p15:presenceInfo xmlns:p15="http://schemas.microsoft.com/office/powerpoint/2012/main" userId="7253c623495a57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2626"/>
    <a:srgbClr val="890D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98174-1C91-418E-9239-E02EB6BF134B}"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685DD-29F4-48BD-B4CB-8DBF77B26845}" type="slidenum">
              <a:rPr lang="en-US" smtClean="0"/>
              <a:t>‹#›</a:t>
            </a:fld>
            <a:endParaRPr lang="en-US"/>
          </a:p>
        </p:txBody>
      </p:sp>
    </p:spTree>
    <p:extLst>
      <p:ext uri="{BB962C8B-B14F-4D97-AF65-F5344CB8AC3E}">
        <p14:creationId xmlns:p14="http://schemas.microsoft.com/office/powerpoint/2010/main" val="301399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02C5B-8273-44D3-A022-3A2C86933C74}"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91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02C5B-8273-44D3-A022-3A2C86933C74}"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26029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7825" name="think-cell Folie" r:id="rId4" imgW="270" imgH="270" progId="TCLayout.ActiveDocument.1">
                  <p:embed/>
                </p:oleObj>
              </mc:Choice>
              <mc:Fallback>
                <p:oleObj name="think-cell Folie" r:id="rId4" imgW="270" imgH="270" progId="TCLayout.ActiveDocument.1">
                  <p:embed/>
                  <p:pic>
                    <p:nvPicPr>
                      <p:cNvPr id="7" name="Objekt 6"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3086" name="Picture 14"/>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gray">
          <a:xfrm>
            <a:off x="218" y="1"/>
            <a:ext cx="12190572"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bwMode="gray">
          <a:xfrm>
            <a:off x="478367" y="3439938"/>
            <a:ext cx="11136000" cy="792000"/>
          </a:xfrm>
        </p:spPr>
        <p:txBody>
          <a:bodyPr>
            <a:noAutofit/>
          </a:bodyPr>
          <a:lstStyle>
            <a:lvl1pPr>
              <a:defRPr sz="2800">
                <a:solidFill>
                  <a:schemeClr val="bg1"/>
                </a:solidFill>
              </a:defRPr>
            </a:lvl1pPr>
          </a:lstStyle>
          <a:p>
            <a:r>
              <a:rPr lang="de-DE" dirty="0"/>
              <a:t>Mastertitelformat bearbeiten</a:t>
            </a:r>
          </a:p>
        </p:txBody>
      </p:sp>
      <p:sp>
        <p:nvSpPr>
          <p:cNvPr id="3" name="Untertitel 2"/>
          <p:cNvSpPr>
            <a:spLocks noGrp="1"/>
          </p:cNvSpPr>
          <p:nvPr>
            <p:ph type="subTitle" idx="1"/>
          </p:nvPr>
        </p:nvSpPr>
        <p:spPr bwMode="gray">
          <a:xfrm>
            <a:off x="478365" y="4365104"/>
            <a:ext cx="11234259" cy="288032"/>
          </a:xfrm>
        </p:spPr>
        <p:txBody>
          <a:bodyPr>
            <a:noAutofit/>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p>
        </p:txBody>
      </p:sp>
      <p:cxnSp>
        <p:nvCxnSpPr>
          <p:cNvPr id="8" name="Gerade Verbindung 7"/>
          <p:cNvCxnSpPr/>
          <p:nvPr userDrawn="1"/>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Grafik 2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776639" y="1897200"/>
            <a:ext cx="4223565" cy="1643790"/>
          </a:xfrm>
          <a:prstGeom prst="rect">
            <a:avLst/>
          </a:prstGeom>
        </p:spPr>
      </p:pic>
      <p:pic>
        <p:nvPicPr>
          <p:cNvPr id="23" name="Grafik 2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91796" y="1897201"/>
            <a:ext cx="5544496" cy="1643791"/>
          </a:xfrm>
          <a:prstGeom prst="rect">
            <a:avLst/>
          </a:prstGeom>
        </p:spPr>
      </p:pic>
    </p:spTree>
    <p:extLst>
      <p:ext uri="{BB962C8B-B14F-4D97-AF65-F5344CB8AC3E}">
        <p14:creationId xmlns:p14="http://schemas.microsoft.com/office/powerpoint/2010/main" val="309304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7041"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dirty="0"/>
              <a:t>Mastertitelformat bearbeiten</a:t>
            </a:r>
          </a:p>
        </p:txBody>
      </p:sp>
      <p:sp>
        <p:nvSpPr>
          <p:cNvPr id="3" name="Datumsplatzhalter 2"/>
          <p:cNvSpPr>
            <a:spLocks noGrp="1"/>
          </p:cNvSpPr>
          <p:nvPr>
            <p:ph type="dt" sz="half" idx="10"/>
          </p:nvPr>
        </p:nvSpPr>
        <p:spPr bwMode="gray"/>
        <p:txBody>
          <a:bodyPr/>
          <a:lstStyle>
            <a:lvl1pPr>
              <a:defRPr/>
            </a:lvl1pPr>
          </a:lstStyle>
          <a:p>
            <a:fld id="{3ECBB946-B349-4111-B520-8CA46255BD6D}" type="datetime1">
              <a:rPr lang="de-DE" smtClean="0"/>
              <a:t>07.12.2021</a:t>
            </a:fld>
            <a:endParaRPr lang="de-DE"/>
          </a:p>
        </p:txBody>
      </p:sp>
      <p:sp>
        <p:nvSpPr>
          <p:cNvPr id="4" name="Fußzeilenplatzhalter 3"/>
          <p:cNvSpPr>
            <a:spLocks noGrp="1"/>
          </p:cNvSpPr>
          <p:nvPr>
            <p:ph type="ftr" sz="quarter" idx="11"/>
          </p:nvPr>
        </p:nvSpPr>
        <p:spPr bwMode="gray"/>
        <p:txBody>
          <a:bodyPr/>
          <a:lstStyle>
            <a:lvl1pPr>
              <a:defRPr/>
            </a:lvl1pPr>
          </a:lstStyle>
          <a:p>
            <a:r>
              <a:rPr lang="de-DE"/>
              <a:t>Name der Präsentation, Name des Sprechers ©HSB</a:t>
            </a:r>
          </a:p>
        </p:txBody>
      </p:sp>
      <p:sp>
        <p:nvSpPr>
          <p:cNvPr id="5" name="Foliennummernplatzhalter 4"/>
          <p:cNvSpPr>
            <a:spLocks noGrp="1"/>
          </p:cNvSpPr>
          <p:nvPr>
            <p:ph type="sldNum" sz="quarter" idx="12"/>
          </p:nvPr>
        </p:nvSpPr>
        <p:spPr bwMode="gray"/>
        <p:txBody>
          <a:bodyPr/>
          <a:lstStyle>
            <a:lvl1pPr>
              <a:defRPr/>
            </a:lvl1pPr>
          </a:lstStyle>
          <a:p>
            <a:fld id="{58444F55-0981-4E9E-8F6B-2F7546EE58D7}" type="slidenum">
              <a:rPr lang="de-DE" smtClean="0"/>
              <a:pPr/>
              <a:t>‹#›</a:t>
            </a:fld>
            <a:endParaRPr lang="de-DE"/>
          </a:p>
        </p:txBody>
      </p:sp>
    </p:spTree>
    <p:extLst>
      <p:ext uri="{BB962C8B-B14F-4D97-AF65-F5344CB8AC3E}">
        <p14:creationId xmlns:p14="http://schemas.microsoft.com/office/powerpoint/2010/main" val="261974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8065"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Datumsplatzhalter 1"/>
          <p:cNvSpPr>
            <a:spLocks noGrp="1"/>
          </p:cNvSpPr>
          <p:nvPr>
            <p:ph type="dt" sz="half" idx="10"/>
          </p:nvPr>
        </p:nvSpPr>
        <p:spPr bwMode="gray"/>
        <p:txBody>
          <a:bodyPr/>
          <a:lstStyle>
            <a:lvl1pPr>
              <a:defRPr/>
            </a:lvl1pPr>
          </a:lstStyle>
          <a:p>
            <a:fld id="{52EF387A-78F8-42C4-93E2-359FDE5EB187}" type="datetime1">
              <a:rPr lang="de-DE" smtClean="0"/>
              <a:t>07.12.2021</a:t>
            </a:fld>
            <a:endParaRPr lang="de-DE"/>
          </a:p>
        </p:txBody>
      </p:sp>
      <p:sp>
        <p:nvSpPr>
          <p:cNvPr id="3" name="Fußzeilenplatzhalter 2"/>
          <p:cNvSpPr>
            <a:spLocks noGrp="1"/>
          </p:cNvSpPr>
          <p:nvPr>
            <p:ph type="ftr" sz="quarter" idx="11"/>
          </p:nvPr>
        </p:nvSpPr>
        <p:spPr bwMode="gray"/>
        <p:txBody>
          <a:bodyPr/>
          <a:lstStyle>
            <a:lvl1pPr>
              <a:defRPr/>
            </a:lvl1pPr>
          </a:lstStyle>
          <a:p>
            <a:r>
              <a:rPr lang="de-DE"/>
              <a:t>Name der Präsentation, Name des Sprechers ©HSB</a:t>
            </a:r>
          </a:p>
        </p:txBody>
      </p:sp>
      <p:sp>
        <p:nvSpPr>
          <p:cNvPr id="4" name="Foliennummernplatzhalter 3"/>
          <p:cNvSpPr>
            <a:spLocks noGrp="1"/>
          </p:cNvSpPr>
          <p:nvPr>
            <p:ph type="sldNum" sz="quarter" idx="12"/>
          </p:nvPr>
        </p:nvSpPr>
        <p:spPr bwMode="gray"/>
        <p:txBody>
          <a:bodyPr/>
          <a:lstStyle>
            <a:lvl1pPr>
              <a:defRPr/>
            </a:lvl1pPr>
          </a:lstStyle>
          <a:p>
            <a:fld id="{58444F55-0981-4E9E-8F6B-2F7546EE58D7}" type="slidenum">
              <a:rPr lang="de-DE" smtClean="0"/>
              <a:pPr/>
              <a:t>‹#›</a:t>
            </a:fld>
            <a:endParaRPr lang="de-DE"/>
          </a:p>
        </p:txBody>
      </p:sp>
      <p:cxnSp>
        <p:nvCxnSpPr>
          <p:cNvPr id="12" name="Gerade Verbindung 11"/>
          <p:cNvCxnSpPr/>
          <p:nvPr userDrawn="1"/>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Grafik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93601" y="-28800"/>
            <a:ext cx="1843008" cy="717290"/>
          </a:xfrm>
          <a:prstGeom prst="rect">
            <a:avLst/>
          </a:prstGeom>
        </p:spPr>
      </p:pic>
    </p:spTree>
    <p:extLst>
      <p:ext uri="{BB962C8B-B14F-4D97-AF65-F5344CB8AC3E}">
        <p14:creationId xmlns:p14="http://schemas.microsoft.com/office/powerpoint/2010/main" val="359258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8849" name="think-cell Folie" r:id="rId4" imgW="270" imgH="270" progId="TCLayout.ActiveDocument.1">
                  <p:embed/>
                </p:oleObj>
              </mc:Choice>
              <mc:Fallback>
                <p:oleObj name="think-cell Folie" r:id="rId4" imgW="270" imgH="270" progId="TCLayout.ActiveDocument.1">
                  <p:embed/>
                  <p:pic>
                    <p:nvPicPr>
                      <p:cNvPr id="7" name="Objekt 6"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4111" name="Picture 15"/>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gray">
          <a:xfrm>
            <a:off x="219" y="1"/>
            <a:ext cx="12223379" cy="6876455"/>
          </a:xfrm>
          <a:prstGeom prst="rect">
            <a:avLst/>
          </a:prstGeom>
          <a:noFill/>
          <a:extLst>
            <a:ext uri="{909E8E84-426E-40DD-AFC4-6F175D3DCCD1}">
              <a14:hiddenFill xmlns:a14="http://schemas.microsoft.com/office/drawing/2010/main">
                <a:solidFill>
                  <a:srgbClr val="FFFFFF"/>
                </a:solidFill>
              </a14:hiddenFill>
            </a:ext>
          </a:extLst>
        </p:spPr>
      </p:pic>
      <p:sp>
        <p:nvSpPr>
          <p:cNvPr id="5" name="Bildplatzhalter 4"/>
          <p:cNvSpPr>
            <a:spLocks noGrp="1"/>
          </p:cNvSpPr>
          <p:nvPr>
            <p:ph type="pic" sz="quarter" idx="10"/>
          </p:nvPr>
        </p:nvSpPr>
        <p:spPr bwMode="gray">
          <a:xfrm>
            <a:off x="0" y="1574801"/>
            <a:ext cx="12192000" cy="5283200"/>
          </a:xfrm>
          <a:solidFill>
            <a:schemeClr val="bg1">
              <a:lumMod val="85000"/>
            </a:schemeClr>
          </a:solidFill>
        </p:spPr>
        <p:txBody>
          <a:bodyPr/>
          <a:lstStyle>
            <a:lvl1pPr>
              <a:spcBef>
                <a:spcPts val="0"/>
              </a:spcBef>
              <a:spcAft>
                <a:spcPts val="0"/>
              </a:spcAft>
              <a:defRPr/>
            </a:lvl1pPr>
          </a:lstStyle>
          <a:p>
            <a:r>
              <a:rPr lang="de-DE"/>
              <a:t>Bild auf Platzhalter ziehen oder durch Klicken auf Symbol hinzufügen</a:t>
            </a:r>
            <a:endParaRPr lang="de-DE" dirty="0"/>
          </a:p>
        </p:txBody>
      </p:sp>
      <p:sp>
        <p:nvSpPr>
          <p:cNvPr id="2" name="Titel 1"/>
          <p:cNvSpPr>
            <a:spLocks noGrp="1"/>
          </p:cNvSpPr>
          <p:nvPr>
            <p:ph type="ctrTitle"/>
          </p:nvPr>
        </p:nvSpPr>
        <p:spPr bwMode="gray">
          <a:xfrm>
            <a:off x="479373" y="4545123"/>
            <a:ext cx="11232000" cy="792000"/>
          </a:xfrm>
        </p:spPr>
        <p:txBody>
          <a:bodyPr>
            <a:noAutofit/>
          </a:bodyPr>
          <a:lstStyle>
            <a:lvl1pPr>
              <a:defRPr sz="2800">
                <a:solidFill>
                  <a:schemeClr val="bg2"/>
                </a:solidFill>
              </a:defRPr>
            </a:lvl1pPr>
          </a:lstStyle>
          <a:p>
            <a:r>
              <a:rPr lang="de-DE" dirty="0"/>
              <a:t>Mastertitelformat bearbeiten</a:t>
            </a:r>
          </a:p>
        </p:txBody>
      </p:sp>
      <p:sp>
        <p:nvSpPr>
          <p:cNvPr id="3" name="Untertitel 2"/>
          <p:cNvSpPr>
            <a:spLocks noGrp="1"/>
          </p:cNvSpPr>
          <p:nvPr>
            <p:ph type="subTitle" idx="1"/>
          </p:nvPr>
        </p:nvSpPr>
        <p:spPr bwMode="gray">
          <a:xfrm>
            <a:off x="479376" y="5470289"/>
            <a:ext cx="11234257" cy="288032"/>
          </a:xfrm>
        </p:spPr>
        <p:txBody>
          <a:bodyPr>
            <a:noAutofit/>
          </a:bodyPr>
          <a:lstStyle>
            <a:lvl1pPr marL="0" indent="0" algn="l">
              <a:buNone/>
              <a:defRPr b="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cxnSp>
        <p:nvCxnSpPr>
          <p:cNvPr id="9" name="Gerade Verbindung 8"/>
          <p:cNvCxnSpPr/>
          <p:nvPr userDrawn="1"/>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776640" y="129600"/>
            <a:ext cx="4223563" cy="1643790"/>
          </a:xfrm>
          <a:prstGeom prst="rect">
            <a:avLst/>
          </a:prstGeom>
        </p:spPr>
      </p:pic>
      <p:pic>
        <p:nvPicPr>
          <p:cNvPr id="24" name="Grafik 2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91796" y="129601"/>
            <a:ext cx="5544496" cy="1643791"/>
          </a:xfrm>
          <a:prstGeom prst="rect">
            <a:avLst/>
          </a:prstGeom>
        </p:spPr>
      </p:pic>
    </p:spTree>
    <p:extLst>
      <p:ext uri="{BB962C8B-B14F-4D97-AF65-F5344CB8AC3E}">
        <p14:creationId xmlns:p14="http://schemas.microsoft.com/office/powerpoint/2010/main" val="33231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9873" name="think-cell Folie" r:id="rId4" imgW="270" imgH="270" progId="TCLayout.ActiveDocument.1">
                  <p:embed/>
                </p:oleObj>
              </mc:Choice>
              <mc:Fallback>
                <p:oleObj name="think-cell Folie" r:id="rId4" imgW="270" imgH="270" progId="TCLayout.ActiveDocument.1">
                  <p:embed/>
                  <p:pic>
                    <p:nvPicPr>
                      <p:cNvPr id="7" name="Objekt 6" hidden="1"/>
                      <p:cNvPicPr/>
                      <p:nvPr/>
                    </p:nvPicPr>
                    <p:blipFill>
                      <a:blip r:embed="rId5"/>
                      <a:stretch>
                        <a:fillRect/>
                      </a:stretch>
                    </p:blipFill>
                    <p:spPr>
                      <a:xfrm>
                        <a:off x="2118" y="1589"/>
                        <a:ext cx="2116" cy="1587"/>
                      </a:xfrm>
                      <a:prstGeom prst="rect">
                        <a:avLst/>
                      </a:prstGeom>
                    </p:spPr>
                  </p:pic>
                </p:oleObj>
              </mc:Fallback>
            </mc:AlternateContent>
          </a:graphicData>
        </a:graphic>
      </p:graphicFrame>
      <p:cxnSp>
        <p:nvCxnSpPr>
          <p:cNvPr id="5" name="Gerade Verbindung 4"/>
          <p:cNvCxnSpPr/>
          <p:nvPr userDrawn="1"/>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32" name="Picture 12"/>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gray">
          <a:xfrm>
            <a:off x="219" y="0"/>
            <a:ext cx="12191563" cy="685855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userDrawn="1"/>
        </p:nvSpPr>
        <p:spPr bwMode="gray">
          <a:xfrm>
            <a:off x="478367" y="656693"/>
            <a:ext cx="1393164" cy="430887"/>
          </a:xfrm>
          <a:prstGeom prst="rect">
            <a:avLst/>
          </a:prstGeom>
          <a:noFill/>
        </p:spPr>
        <p:txBody>
          <a:bodyPr wrap="square" lIns="0" tIns="0" rIns="0" bIns="0" rtlCol="0">
            <a:noAutofit/>
          </a:bodyPr>
          <a:lstStyle/>
          <a:p>
            <a:r>
              <a:rPr lang="de-DE" sz="2800" dirty="0">
                <a:solidFill>
                  <a:schemeClr val="bg1"/>
                </a:solidFill>
              </a:rPr>
              <a:t>Inhalt</a:t>
            </a:r>
          </a:p>
        </p:txBody>
      </p:sp>
      <p:sp>
        <p:nvSpPr>
          <p:cNvPr id="24" name="Inhaltsplatzhalter 23"/>
          <p:cNvSpPr>
            <a:spLocks noGrp="1"/>
          </p:cNvSpPr>
          <p:nvPr>
            <p:ph sz="quarter" idx="10"/>
          </p:nvPr>
        </p:nvSpPr>
        <p:spPr>
          <a:xfrm>
            <a:off x="478367" y="1376363"/>
            <a:ext cx="11232000" cy="4789487"/>
          </a:xfrm>
        </p:spPr>
        <p:txBody>
          <a:bodyPr>
            <a:noAutofit/>
          </a:bodyPr>
          <a:lstStyle>
            <a:lvl1pPr marL="360000" indent="-360000">
              <a:buFont typeface="Wingdings" charset="2"/>
              <a:buAutoNum type="arabicPlain"/>
              <a:defRPr>
                <a:solidFill>
                  <a:srgbClr val="FFFFFF"/>
                </a:solidFill>
              </a:defRPr>
            </a:lvl1pPr>
            <a:lvl2pPr marL="360363" indent="179388">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de-DE" dirty="0"/>
              <a:t>Mastertextformat bearbeiten</a:t>
            </a:r>
          </a:p>
          <a:p>
            <a:pPr lvl="1"/>
            <a:r>
              <a:rPr lang="de-DE" dirty="0"/>
              <a:t>Zweite Ebene</a:t>
            </a:r>
          </a:p>
        </p:txBody>
      </p:sp>
      <p:pic>
        <p:nvPicPr>
          <p:cNvPr id="20" name="Grafik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993600" y="-28800"/>
            <a:ext cx="1843011" cy="717290"/>
          </a:xfrm>
          <a:prstGeom prst="rect">
            <a:avLst/>
          </a:prstGeom>
        </p:spPr>
      </p:pic>
    </p:spTree>
    <p:extLst>
      <p:ext uri="{BB962C8B-B14F-4D97-AF65-F5344CB8AC3E}">
        <p14:creationId xmlns:p14="http://schemas.microsoft.com/office/powerpoint/2010/main" val="2870562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Kapiteltrennfolie">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0897" name="think-cell Folie" r:id="rId4" imgW="270" imgH="270" progId="TCLayout.ActiveDocument.1">
                  <p:embed/>
                </p:oleObj>
              </mc:Choice>
              <mc:Fallback>
                <p:oleObj name="think-cell Folie" r:id="rId4" imgW="270" imgH="270" progId="TCLayout.ActiveDocument.1">
                  <p:embed/>
                  <p:pic>
                    <p:nvPicPr>
                      <p:cNvPr id="7" name="Objekt 6"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0" name="Picture 12"/>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gray">
          <a:xfrm>
            <a:off x="219" y="0"/>
            <a:ext cx="12191563" cy="685855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bwMode="gray">
          <a:xfrm>
            <a:off x="485325" y="1952836"/>
            <a:ext cx="11232000" cy="792088"/>
          </a:xfrm>
        </p:spPr>
        <p:txBody>
          <a:bodyPr anchor="b">
            <a:noAutofit/>
          </a:bodyPr>
          <a:lstStyle>
            <a:lvl1pPr algn="l">
              <a:defRPr sz="2800" b="0" cap="none" baseline="0">
                <a:solidFill>
                  <a:schemeClr val="bg1"/>
                </a:solidFill>
              </a:defRPr>
            </a:lvl1pPr>
          </a:lstStyle>
          <a:p>
            <a:r>
              <a:rPr lang="de-DE" dirty="0"/>
              <a:t>Mastertitelformat bearbeiten</a:t>
            </a:r>
          </a:p>
        </p:txBody>
      </p:sp>
      <p:sp>
        <p:nvSpPr>
          <p:cNvPr id="3" name="Textplatzhalter 2"/>
          <p:cNvSpPr>
            <a:spLocks noGrp="1"/>
          </p:cNvSpPr>
          <p:nvPr>
            <p:ph type="body" idx="1"/>
          </p:nvPr>
        </p:nvSpPr>
        <p:spPr bwMode="gray">
          <a:xfrm>
            <a:off x="478367" y="2816931"/>
            <a:ext cx="11232000" cy="684000"/>
          </a:xfrm>
        </p:spPr>
        <p:txBody>
          <a:bodyPr anchor="t">
            <a:noAutofit/>
          </a:bodyPr>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Mastertextformat bearbeiten</a:t>
            </a:r>
          </a:p>
        </p:txBody>
      </p:sp>
      <p:cxnSp>
        <p:nvCxnSpPr>
          <p:cNvPr id="9" name="Gerade Verbindung 8"/>
          <p:cNvCxnSpPr/>
          <p:nvPr userDrawn="1"/>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Grafik 2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993600" y="-28800"/>
            <a:ext cx="1843011" cy="717290"/>
          </a:xfrm>
          <a:prstGeom prst="rect">
            <a:avLst/>
          </a:prstGeom>
        </p:spPr>
      </p:pic>
    </p:spTree>
    <p:extLst>
      <p:ext uri="{BB962C8B-B14F-4D97-AF65-F5344CB8AC3E}">
        <p14:creationId xmlns:p14="http://schemas.microsoft.com/office/powerpoint/2010/main" val="31188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1921" name="think-cell Folie" r:id="rId4" imgW="270" imgH="270" progId="TCLayout.ActiveDocument.1">
                  <p:embed/>
                </p:oleObj>
              </mc:Choice>
              <mc:Fallback>
                <p:oleObj name="think-cell Folie" r:id="rId4" imgW="270" imgH="270" progId="TCLayout.ActiveDocument.1">
                  <p:embed/>
                  <p:pic>
                    <p:nvPicPr>
                      <p:cNvPr id="3" name="Objek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Datumsplatzhalter 3"/>
          <p:cNvSpPr>
            <a:spLocks noGrp="1"/>
          </p:cNvSpPr>
          <p:nvPr>
            <p:ph type="dt" sz="half" idx="10"/>
          </p:nvPr>
        </p:nvSpPr>
        <p:spPr bwMode="gray"/>
        <p:txBody>
          <a:bodyPr/>
          <a:lstStyle>
            <a:lvl1pPr>
              <a:defRPr/>
            </a:lvl1pPr>
          </a:lstStyle>
          <a:p>
            <a:fld id="{BC8289AA-7A97-4F9F-8C01-5AA8FC2FD58E}" type="datetime1">
              <a:rPr lang="de-DE" smtClean="0"/>
              <a:t>07.12.2021</a:t>
            </a:fld>
            <a:endParaRPr lang="de-DE"/>
          </a:p>
        </p:txBody>
      </p:sp>
      <p:sp>
        <p:nvSpPr>
          <p:cNvPr id="5" name="Fußzeilenplatzhalter 4"/>
          <p:cNvSpPr>
            <a:spLocks noGrp="1"/>
          </p:cNvSpPr>
          <p:nvPr>
            <p:ph type="ftr" sz="quarter" idx="11"/>
          </p:nvPr>
        </p:nvSpPr>
        <p:spPr bwMode="gray"/>
        <p:txBody>
          <a:bodyPr/>
          <a:lstStyle>
            <a:lvl1pPr>
              <a:defRPr/>
            </a:lvl1pPr>
          </a:lstStyle>
          <a:p>
            <a:r>
              <a:rPr lang="de-DE"/>
              <a:t>Name der Präsentation, Name des Sprechers ©HSB</a:t>
            </a:r>
          </a:p>
        </p:txBody>
      </p:sp>
      <p:sp>
        <p:nvSpPr>
          <p:cNvPr id="6" name="Foliennummernplatzhalter 5"/>
          <p:cNvSpPr>
            <a:spLocks noGrp="1"/>
          </p:cNvSpPr>
          <p:nvPr>
            <p:ph type="sldNum" sz="quarter" idx="12"/>
          </p:nvPr>
        </p:nvSpPr>
        <p:spPr bwMode="gray"/>
        <p:txBody>
          <a:bodyPr/>
          <a:lstStyle>
            <a:lvl1pPr>
              <a:defRPr/>
            </a:lvl1pPr>
          </a:lstStyle>
          <a:p>
            <a:fld id="{58444F55-0981-4E9E-8F6B-2F7546EE58D7}" type="slidenum">
              <a:rPr lang="de-DE" smtClean="0"/>
              <a:pPr/>
              <a:t>‹#›</a:t>
            </a:fld>
            <a:endParaRPr lang="de-DE"/>
          </a:p>
        </p:txBody>
      </p:sp>
      <p:sp>
        <p:nvSpPr>
          <p:cNvPr id="7" name="Titel 6"/>
          <p:cNvSpPr>
            <a:spLocks noGrp="1"/>
          </p:cNvSpPr>
          <p:nvPr>
            <p:ph type="title"/>
          </p:nvPr>
        </p:nvSpPr>
        <p:spPr/>
        <p:txBody>
          <a:bodyPr/>
          <a:lstStyle/>
          <a:p>
            <a:r>
              <a:rPr lang="de-DE" dirty="0"/>
              <a:t>Titelmasterformat durch Klicken bearbeiten</a:t>
            </a:r>
          </a:p>
        </p:txBody>
      </p:sp>
      <p:sp>
        <p:nvSpPr>
          <p:cNvPr id="11" name="Textplatzhalter 10"/>
          <p:cNvSpPr>
            <a:spLocks noGrp="1"/>
          </p:cNvSpPr>
          <p:nvPr>
            <p:ph type="body" sz="quarter" idx="13"/>
          </p:nvPr>
        </p:nvSpPr>
        <p:spPr>
          <a:xfrm>
            <a:off x="478367" y="1376364"/>
            <a:ext cx="11232000" cy="478948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08286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spaltiger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2945" name="think-cell Folie" r:id="rId4" imgW="270" imgH="270" progId="TCLayout.ActiveDocument.1">
                  <p:embed/>
                </p:oleObj>
              </mc:Choice>
              <mc:Fallback>
                <p:oleObj name="think-cell Folie" r:id="rId4" imgW="270" imgH="270" progId="TCLayout.ActiveDocument.1">
                  <p:embed/>
                  <p:pic>
                    <p:nvPicPr>
                      <p:cNvPr id="3" name="Objek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5" name="Datumsplatzhalter 4"/>
          <p:cNvSpPr>
            <a:spLocks noGrp="1"/>
          </p:cNvSpPr>
          <p:nvPr>
            <p:ph type="dt" sz="half" idx="10"/>
          </p:nvPr>
        </p:nvSpPr>
        <p:spPr bwMode="gray"/>
        <p:txBody>
          <a:bodyPr/>
          <a:lstStyle>
            <a:lvl1pPr>
              <a:defRPr/>
            </a:lvl1pPr>
          </a:lstStyle>
          <a:p>
            <a:fld id="{C4CDA627-EEB5-454C-B60B-D5F84BFEC932}" type="datetime1">
              <a:rPr lang="de-DE" smtClean="0"/>
              <a:t>07.12.2021</a:t>
            </a:fld>
            <a:endParaRPr lang="de-DE"/>
          </a:p>
        </p:txBody>
      </p:sp>
      <p:sp>
        <p:nvSpPr>
          <p:cNvPr id="6" name="Fußzeilenplatzhalter 5"/>
          <p:cNvSpPr>
            <a:spLocks noGrp="1"/>
          </p:cNvSpPr>
          <p:nvPr>
            <p:ph type="ftr" sz="quarter" idx="11"/>
          </p:nvPr>
        </p:nvSpPr>
        <p:spPr bwMode="gray"/>
        <p:txBody>
          <a:bodyPr/>
          <a:lstStyle>
            <a:lvl1pPr>
              <a:defRPr/>
            </a:lvl1pPr>
          </a:lstStyle>
          <a:p>
            <a:r>
              <a:rPr lang="de-DE"/>
              <a:t>Name der Präsentation, Name des Sprechers ©HSB</a:t>
            </a:r>
          </a:p>
        </p:txBody>
      </p:sp>
      <p:sp>
        <p:nvSpPr>
          <p:cNvPr id="7" name="Foliennummernplatzhalter 6"/>
          <p:cNvSpPr>
            <a:spLocks noGrp="1"/>
          </p:cNvSpPr>
          <p:nvPr>
            <p:ph type="sldNum" sz="quarter" idx="12"/>
          </p:nvPr>
        </p:nvSpPr>
        <p:spPr bwMode="gray"/>
        <p:txBody>
          <a:bodyPr/>
          <a:lstStyle>
            <a:lvl1pPr>
              <a:defRPr/>
            </a:lvl1pPr>
          </a:lstStyle>
          <a:p>
            <a:fld id="{58444F55-0981-4E9E-8F6B-2F7546EE58D7}" type="slidenum">
              <a:rPr lang="de-DE" smtClean="0"/>
              <a:pPr/>
              <a:t>‹#›</a:t>
            </a:fld>
            <a:endParaRPr lang="de-DE"/>
          </a:p>
        </p:txBody>
      </p:sp>
      <p:sp>
        <p:nvSpPr>
          <p:cNvPr id="11" name="Textplatzhalter 10"/>
          <p:cNvSpPr>
            <a:spLocks noGrp="1"/>
          </p:cNvSpPr>
          <p:nvPr>
            <p:ph type="body" sz="quarter" idx="15"/>
          </p:nvPr>
        </p:nvSpPr>
        <p:spPr>
          <a:xfrm>
            <a:off x="478367" y="1376364"/>
            <a:ext cx="5473700" cy="478948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10"/>
          <p:cNvSpPr>
            <a:spLocks noGrp="1"/>
          </p:cNvSpPr>
          <p:nvPr>
            <p:ph type="body" sz="quarter" idx="16"/>
          </p:nvPr>
        </p:nvSpPr>
        <p:spPr>
          <a:xfrm>
            <a:off x="6239934" y="1376364"/>
            <a:ext cx="5473700" cy="478948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3"/>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319760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3969" name="think-cell Folie" r:id="rId4" imgW="270" imgH="270" progId="TCLayout.ActiveDocument.1">
                  <p:embed/>
                </p:oleObj>
              </mc:Choice>
              <mc:Fallback>
                <p:oleObj name="think-cell Folie" r:id="rId4" imgW="270" imgH="270" progId="TCLayout.ActiveDocument.1">
                  <p:embed/>
                  <p:pic>
                    <p:nvPicPr>
                      <p:cNvPr id="3" name="Objek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p>
        </p:txBody>
      </p:sp>
      <p:sp>
        <p:nvSpPr>
          <p:cNvPr id="5" name="Datumsplatzhalter 4"/>
          <p:cNvSpPr>
            <a:spLocks noGrp="1"/>
          </p:cNvSpPr>
          <p:nvPr>
            <p:ph type="dt" sz="half" idx="10"/>
          </p:nvPr>
        </p:nvSpPr>
        <p:spPr bwMode="gray"/>
        <p:txBody>
          <a:bodyPr/>
          <a:lstStyle>
            <a:lvl1pPr>
              <a:defRPr/>
            </a:lvl1pPr>
          </a:lstStyle>
          <a:p>
            <a:fld id="{7B3047B0-6FDD-44A5-9DFF-A6698701F02F}" type="datetime1">
              <a:rPr lang="de-DE" smtClean="0"/>
              <a:t>07.12.2021</a:t>
            </a:fld>
            <a:endParaRPr lang="de-DE"/>
          </a:p>
        </p:txBody>
      </p:sp>
      <p:sp>
        <p:nvSpPr>
          <p:cNvPr id="6" name="Fußzeilenplatzhalter 5"/>
          <p:cNvSpPr>
            <a:spLocks noGrp="1"/>
          </p:cNvSpPr>
          <p:nvPr>
            <p:ph type="ftr" sz="quarter" idx="11"/>
          </p:nvPr>
        </p:nvSpPr>
        <p:spPr bwMode="gray"/>
        <p:txBody>
          <a:bodyPr/>
          <a:lstStyle>
            <a:lvl1pPr>
              <a:defRPr/>
            </a:lvl1pPr>
          </a:lstStyle>
          <a:p>
            <a:r>
              <a:rPr lang="de-DE"/>
              <a:t>Name der Präsentation, Name des Sprechers ©HSB</a:t>
            </a:r>
          </a:p>
        </p:txBody>
      </p:sp>
      <p:sp>
        <p:nvSpPr>
          <p:cNvPr id="7" name="Foliennummernplatzhalter 6"/>
          <p:cNvSpPr>
            <a:spLocks noGrp="1"/>
          </p:cNvSpPr>
          <p:nvPr>
            <p:ph type="sldNum" sz="quarter" idx="12"/>
          </p:nvPr>
        </p:nvSpPr>
        <p:spPr bwMode="gray"/>
        <p:txBody>
          <a:bodyPr/>
          <a:lstStyle>
            <a:lvl1pPr>
              <a:defRPr/>
            </a:lvl1pPr>
          </a:lstStyle>
          <a:p>
            <a:fld id="{58444F55-0981-4E9E-8F6B-2F7546EE58D7}" type="slidenum">
              <a:rPr lang="de-DE" smtClean="0"/>
              <a:pPr/>
              <a:t>‹#›</a:t>
            </a:fld>
            <a:endParaRPr lang="de-DE"/>
          </a:p>
        </p:txBody>
      </p:sp>
      <p:sp>
        <p:nvSpPr>
          <p:cNvPr id="4" name="Bildplatzhalter 3"/>
          <p:cNvSpPr>
            <a:spLocks noGrp="1"/>
          </p:cNvSpPr>
          <p:nvPr>
            <p:ph type="pic" sz="quarter" idx="15"/>
          </p:nvPr>
        </p:nvSpPr>
        <p:spPr bwMode="gray">
          <a:xfrm>
            <a:off x="6239934" y="1449388"/>
            <a:ext cx="5473700" cy="4716462"/>
          </a:xfrm>
          <a:solidFill>
            <a:schemeClr val="bg1">
              <a:lumMod val="85000"/>
            </a:schemeClr>
          </a:solidFill>
        </p:spPr>
        <p:txBody>
          <a:bodyPr/>
          <a:lstStyle>
            <a:lvl1pPr>
              <a:spcBef>
                <a:spcPts val="0"/>
              </a:spcBef>
              <a:spcAft>
                <a:spcPts val="0"/>
              </a:spcAft>
              <a:defRPr/>
            </a:lvl1pPr>
          </a:lstStyle>
          <a:p>
            <a:r>
              <a:rPr lang="de-DE" dirty="0"/>
              <a:t>Bild auf Platzhalter ziehen oder durch Klicken auf Symbol hinzufügen</a:t>
            </a:r>
          </a:p>
        </p:txBody>
      </p:sp>
      <p:sp>
        <p:nvSpPr>
          <p:cNvPr id="9" name="Textplatzhalter 10"/>
          <p:cNvSpPr>
            <a:spLocks noGrp="1"/>
          </p:cNvSpPr>
          <p:nvPr>
            <p:ph type="body" sz="quarter" idx="16"/>
          </p:nvPr>
        </p:nvSpPr>
        <p:spPr>
          <a:xfrm>
            <a:off x="478367" y="1376364"/>
            <a:ext cx="5473700" cy="478948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51508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993" name="think-cell Folie" r:id="rId4" imgW="270" imgH="270" progId="TCLayout.ActiveDocument.1">
                  <p:embed/>
                </p:oleObj>
              </mc:Choice>
              <mc:Fallback>
                <p:oleObj name="think-cell Folie" r:id="rId4" imgW="270" imgH="270" progId="TCLayout.ActiveDocument.1">
                  <p:embed/>
                  <p:pic>
                    <p:nvPicPr>
                      <p:cNvPr id="2" name="Objek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7" name="Bildplatzhalter 3"/>
          <p:cNvSpPr>
            <a:spLocks noGrp="1"/>
          </p:cNvSpPr>
          <p:nvPr>
            <p:ph type="pic" sz="quarter" idx="16"/>
          </p:nvPr>
        </p:nvSpPr>
        <p:spPr bwMode="gray">
          <a:xfrm>
            <a:off x="827" y="590550"/>
            <a:ext cx="12191173" cy="6267450"/>
          </a:xfrm>
          <a:solidFill>
            <a:schemeClr val="bg1">
              <a:lumMod val="85000"/>
            </a:schemeClr>
          </a:solidFill>
        </p:spPr>
        <p:txBody>
          <a:bodyPr/>
          <a:lstStyle>
            <a:lvl1pPr>
              <a:spcBef>
                <a:spcPts val="0"/>
              </a:spcBef>
              <a:defRPr/>
            </a:lvl1pPr>
          </a:lstStyle>
          <a:p>
            <a:r>
              <a:rPr lang="de-DE"/>
              <a:t>Bild auf Platzhalter ziehen oder durch Klicken auf Symbol hinzufügen</a:t>
            </a:r>
          </a:p>
        </p:txBody>
      </p:sp>
    </p:spTree>
    <p:extLst>
      <p:ext uri="{BB962C8B-B14F-4D97-AF65-F5344CB8AC3E}">
        <p14:creationId xmlns:p14="http://schemas.microsoft.com/office/powerpoint/2010/main" val="3585690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6017" name="think-cell Folie" r:id="rId4" imgW="270" imgH="270" progId="TCLayout.ActiveDocument.1">
                  <p:embed/>
                </p:oleObj>
              </mc:Choice>
              <mc:Fallback>
                <p:oleObj name="think-cell Folie" r:id="rId4" imgW="270" imgH="270" progId="TCLayout.ActiveDocument.1">
                  <p:embed/>
                  <p:pic>
                    <p:nvPicPr>
                      <p:cNvPr id="2" name="Objekt 1"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6" name="Picture 12"/>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gray">
          <a:xfrm>
            <a:off x="219" y="0"/>
            <a:ext cx="12191563" cy="6858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4"/>
          <p:cNvSpPr>
            <a:spLocks noGrp="1"/>
          </p:cNvSpPr>
          <p:nvPr>
            <p:ph type="body" sz="quarter" idx="10" hasCustomPrompt="1"/>
          </p:nvPr>
        </p:nvSpPr>
        <p:spPr bwMode="gray">
          <a:xfrm>
            <a:off x="478368" y="2852936"/>
            <a:ext cx="11235267" cy="2124236"/>
          </a:xfrm>
        </p:spPr>
        <p:txBody>
          <a:bodyPr>
            <a:noAutofit/>
          </a:bodyPr>
          <a:lstStyle>
            <a:lvl1pPr marL="0" indent="0" algn="ctr">
              <a:spcAft>
                <a:spcPts val="0"/>
              </a:spcAft>
              <a:buFont typeface="Arial" panose="020B0604020202020204" pitchFamily="34" charset="0"/>
              <a:buNone/>
              <a:defRPr sz="2800" b="0">
                <a:solidFill>
                  <a:schemeClr val="bg1"/>
                </a:solidFill>
              </a:defRPr>
            </a:lvl1pPr>
            <a:lvl2pPr marL="0" indent="0" algn="ctr">
              <a:spcAft>
                <a:spcPts val="0"/>
              </a:spcAft>
              <a:buFont typeface="Arial" panose="020B0604020202020204" pitchFamily="34" charset="0"/>
              <a:buNone/>
              <a:defRPr sz="1600" b="0">
                <a:solidFill>
                  <a:schemeClr val="bg1"/>
                </a:solidFill>
              </a:defRPr>
            </a:lvl2pPr>
            <a:lvl3pPr marL="0" indent="0" algn="l">
              <a:spcAft>
                <a:spcPts val="0"/>
              </a:spcAft>
              <a:buNone/>
              <a:defRPr sz="1600" b="0">
                <a:solidFill>
                  <a:schemeClr val="bg1"/>
                </a:solidFill>
              </a:defRPr>
            </a:lvl3pPr>
            <a:lvl4pPr marL="0" indent="0" algn="l">
              <a:spcAft>
                <a:spcPts val="0"/>
              </a:spcAft>
              <a:buNone/>
              <a:defRPr sz="1600" b="0">
                <a:solidFill>
                  <a:schemeClr val="bg1"/>
                </a:solidFill>
              </a:defRPr>
            </a:lvl4pPr>
            <a:lvl5pPr marL="0" indent="0" algn="l">
              <a:spcAft>
                <a:spcPts val="0"/>
              </a:spcAft>
              <a:buNone/>
              <a:defRPr sz="1600" b="0">
                <a:solidFill>
                  <a:schemeClr val="bg1"/>
                </a:solidFill>
              </a:defRPr>
            </a:lvl5pPr>
          </a:lstStyle>
          <a:p>
            <a:pPr lvl="0"/>
            <a:r>
              <a:rPr lang="de-DE" dirty="0"/>
              <a:t>Zitat bearbeiten</a:t>
            </a:r>
          </a:p>
          <a:p>
            <a:pPr lvl="1"/>
            <a:r>
              <a:rPr lang="de-DE" dirty="0"/>
              <a:t>Zitat 16pt</a:t>
            </a:r>
          </a:p>
        </p:txBody>
      </p:sp>
      <p:cxnSp>
        <p:nvCxnSpPr>
          <p:cNvPr id="7" name="Gerade Verbindung 6"/>
          <p:cNvCxnSpPr/>
          <p:nvPr userDrawn="1"/>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Grafik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993600" y="-28800"/>
            <a:ext cx="1843011" cy="717290"/>
          </a:xfrm>
          <a:prstGeom prst="rect">
            <a:avLst/>
          </a:prstGeom>
        </p:spPr>
      </p:pic>
    </p:spTree>
    <p:extLst>
      <p:ext uri="{BB962C8B-B14F-4D97-AF65-F5344CB8AC3E}">
        <p14:creationId xmlns:p14="http://schemas.microsoft.com/office/powerpoint/2010/main" val="272804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6801" name="think-cell Folie" r:id="rId15" imgW="270" imgH="270" progId="TCLayout.ActiveDocument.1">
                  <p:embed/>
                </p:oleObj>
              </mc:Choice>
              <mc:Fallback>
                <p:oleObj name="think-cell Folie" r:id="rId15" imgW="270" imgH="270" progId="TCLayout.ActiveDocument.1">
                  <p:embed/>
                  <p:pic>
                    <p:nvPicPr>
                      <p:cNvPr id="7" name="Objekt 6" hidden="1"/>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10" name="Picture 2"/>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gray">
          <a:xfrm>
            <a:off x="220" y="0"/>
            <a:ext cx="12191563" cy="6858557"/>
          </a:xfrm>
          <a:prstGeom prst="rect">
            <a:avLst/>
          </a:prstGeom>
          <a:noFill/>
          <a:extLst>
            <a:ext uri="{909E8E84-426E-40DD-AFC4-6F175D3DCCD1}">
              <a14:hiddenFill xmlns:a14="http://schemas.microsoft.com/office/drawing/2010/main">
                <a:solidFill>
                  <a:srgbClr val="FFFFFF"/>
                </a:solidFill>
              </a14:hiddenFill>
            </a:ext>
          </a:extLst>
        </p:spPr>
      </p:pic>
      <p:sp>
        <p:nvSpPr>
          <p:cNvPr id="4" name="Datumsplatzhalter 3"/>
          <p:cNvSpPr>
            <a:spLocks noGrp="1"/>
          </p:cNvSpPr>
          <p:nvPr>
            <p:ph type="dt" sz="half" idx="2"/>
          </p:nvPr>
        </p:nvSpPr>
        <p:spPr bwMode="gray">
          <a:xfrm>
            <a:off x="9888422" y="6392354"/>
            <a:ext cx="1020597" cy="168994"/>
          </a:xfrm>
          <a:prstGeom prst="rect">
            <a:avLst/>
          </a:prstGeom>
        </p:spPr>
        <p:txBody>
          <a:bodyPr vert="horz" lIns="0" tIns="0" rIns="0" bIns="0" rtlCol="0" anchor="ctr"/>
          <a:lstStyle>
            <a:lvl1pPr algn="r">
              <a:defRPr sz="1000">
                <a:solidFill>
                  <a:schemeClr val="bg2"/>
                </a:solidFill>
              </a:defRPr>
            </a:lvl1pPr>
          </a:lstStyle>
          <a:p>
            <a:fld id="{FE582ABC-A94A-4F29-B221-081250888D52}" type="datetime1">
              <a:rPr lang="de-DE" smtClean="0"/>
              <a:t>07.12.2021</a:t>
            </a:fld>
            <a:endParaRPr lang="de-DE"/>
          </a:p>
        </p:txBody>
      </p:sp>
      <p:sp>
        <p:nvSpPr>
          <p:cNvPr id="5" name="Fußzeilenplatzhalter 4"/>
          <p:cNvSpPr>
            <a:spLocks noGrp="1"/>
          </p:cNvSpPr>
          <p:nvPr>
            <p:ph type="ftr" sz="quarter" idx="3"/>
          </p:nvPr>
        </p:nvSpPr>
        <p:spPr bwMode="gray">
          <a:xfrm>
            <a:off x="478365" y="6392354"/>
            <a:ext cx="9074019" cy="168994"/>
          </a:xfrm>
          <a:prstGeom prst="rect">
            <a:avLst/>
          </a:prstGeom>
        </p:spPr>
        <p:txBody>
          <a:bodyPr vert="horz" lIns="0" tIns="0" rIns="0" bIns="0" rtlCol="0" anchor="ctr"/>
          <a:lstStyle>
            <a:lvl1pPr algn="l">
              <a:defRPr sz="1000">
                <a:solidFill>
                  <a:schemeClr val="bg2"/>
                </a:solidFill>
              </a:defRPr>
            </a:lvl1pPr>
          </a:lstStyle>
          <a:p>
            <a:r>
              <a:rPr lang="de-DE" dirty="0"/>
              <a:t>Name der Präsentation, Name des Sprechers ©HSB</a:t>
            </a:r>
          </a:p>
        </p:txBody>
      </p:sp>
      <p:sp>
        <p:nvSpPr>
          <p:cNvPr id="6" name="Foliennummernplatzhalter 5"/>
          <p:cNvSpPr>
            <a:spLocks noGrp="1"/>
          </p:cNvSpPr>
          <p:nvPr>
            <p:ph type="sldNum" sz="quarter" idx="4"/>
          </p:nvPr>
        </p:nvSpPr>
        <p:spPr bwMode="gray">
          <a:xfrm>
            <a:off x="11184565" y="6392354"/>
            <a:ext cx="522652" cy="168994"/>
          </a:xfrm>
          <a:prstGeom prst="rect">
            <a:avLst/>
          </a:prstGeom>
        </p:spPr>
        <p:txBody>
          <a:bodyPr vert="horz" lIns="0" tIns="0" rIns="0" bIns="0" rtlCol="0" anchor="ctr"/>
          <a:lstStyle>
            <a:lvl1pPr algn="r">
              <a:defRPr sz="1000">
                <a:solidFill>
                  <a:schemeClr val="bg2"/>
                </a:solidFill>
              </a:defRPr>
            </a:lvl1pPr>
          </a:lstStyle>
          <a:p>
            <a:fld id="{58444F55-0981-4E9E-8F6B-2F7546EE58D7}" type="slidenum">
              <a:rPr lang="de-DE" smtClean="0"/>
              <a:pPr/>
              <a:t>‹#›</a:t>
            </a:fld>
            <a:endParaRPr lang="de-DE" dirty="0"/>
          </a:p>
        </p:txBody>
      </p:sp>
      <p:sp>
        <p:nvSpPr>
          <p:cNvPr id="3" name="Textplatzhalter 2"/>
          <p:cNvSpPr>
            <a:spLocks noGrp="1"/>
          </p:cNvSpPr>
          <p:nvPr>
            <p:ph type="body" idx="1"/>
          </p:nvPr>
        </p:nvSpPr>
        <p:spPr bwMode="gray">
          <a:xfrm>
            <a:off x="478367" y="1376364"/>
            <a:ext cx="11234259" cy="4789487"/>
          </a:xfrm>
          <a:prstGeom prst="rect">
            <a:avLst/>
          </a:prstGeom>
        </p:spPr>
        <p:txBody>
          <a:bodyPr vert="horz" lIns="0" tIns="0" rIns="0" bIns="0" rtlCol="0" anchor="t">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p:cNvSpPr>
            <a:spLocks noGrp="1"/>
          </p:cNvSpPr>
          <p:nvPr>
            <p:ph type="title"/>
          </p:nvPr>
        </p:nvSpPr>
        <p:spPr bwMode="gray">
          <a:xfrm>
            <a:off x="478367" y="584684"/>
            <a:ext cx="11232000" cy="612000"/>
          </a:xfrm>
          <a:prstGeom prst="rect">
            <a:avLst/>
          </a:prstGeom>
        </p:spPr>
        <p:txBody>
          <a:bodyPr vert="horz" lIns="0" tIns="0" rIns="0" bIns="0" rtlCol="0" anchor="t">
            <a:noAutofit/>
          </a:bodyPr>
          <a:lstStyle/>
          <a:p>
            <a:r>
              <a:rPr lang="de-DE" dirty="0"/>
              <a:t>Titelmasterformat durch Klicken bearbeiten</a:t>
            </a:r>
          </a:p>
        </p:txBody>
      </p:sp>
      <p:cxnSp>
        <p:nvCxnSpPr>
          <p:cNvPr id="11" name="Gerade Verbindung 10"/>
          <p:cNvCxnSpPr/>
          <p:nvPr/>
        </p:nvCxnSpPr>
        <p:spPr bwMode="gray">
          <a:xfrm flipH="1">
            <a:off x="-480731"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bwMode="gray">
          <a:xfrm flipH="1">
            <a:off x="-480731"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bwMode="gray">
          <a:xfrm flipH="1">
            <a:off x="12336694" y="1449388"/>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flipH="1">
            <a:off x="12336694" y="6165850"/>
            <a:ext cx="336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rot="16200000" flipH="1">
            <a:off x="1156912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rot="16200000" flipH="1">
            <a:off x="6112357"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rot="16200000" flipH="1">
            <a:off x="58260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rot="16200000" flipH="1">
            <a:off x="352353"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rot="16200000" flipH="1">
            <a:off x="1156912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rot="16200000" flipH="1">
            <a:off x="6112357"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rot="16200000" flipH="1">
            <a:off x="58260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bwMode="gray">
          <a:xfrm rot="16200000" flipH="1">
            <a:off x="352353"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93600" y="-28800"/>
            <a:ext cx="1843011" cy="717290"/>
          </a:xfrm>
          <a:prstGeom prst="rect">
            <a:avLst/>
          </a:prstGeom>
        </p:spPr>
      </p:pic>
    </p:spTree>
    <p:extLst>
      <p:ext uri="{BB962C8B-B14F-4D97-AF65-F5344CB8AC3E}">
        <p14:creationId xmlns:p14="http://schemas.microsoft.com/office/powerpoint/2010/main" val="12328882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spcBef>
          <a:spcPct val="0"/>
        </a:spcBef>
        <a:buNone/>
        <a:defRPr sz="2000" kern="1200">
          <a:solidFill>
            <a:schemeClr val="bg2"/>
          </a:solidFill>
          <a:latin typeface="+mj-lt"/>
          <a:ea typeface="+mj-ea"/>
          <a:cs typeface="+mj-cs"/>
        </a:defRPr>
      </a:lvl1pPr>
    </p:titleStyle>
    <p:bodyStyle>
      <a:lvl1pPr marL="0" indent="0" algn="l" defTabSz="914400" rtl="0" eaLnBrk="1" latinLnBrk="0" hangingPunct="1">
        <a:spcBef>
          <a:spcPts val="200"/>
        </a:spcBef>
        <a:spcAft>
          <a:spcPts val="0"/>
        </a:spcAft>
        <a:buFont typeface="Arial" panose="020B0604020202020204" pitchFamily="34" charset="0"/>
        <a:buNone/>
        <a:defRPr sz="1600" b="0" kern="1200">
          <a:solidFill>
            <a:schemeClr val="bg2"/>
          </a:solidFill>
          <a:latin typeface="+mj-lt"/>
          <a:ea typeface="+mn-ea"/>
          <a:cs typeface="+mn-cs"/>
        </a:defRPr>
      </a:lvl1pPr>
      <a:lvl2pPr marL="180975" indent="-180975" algn="l" defTabSz="914400" rtl="0" eaLnBrk="1" latinLnBrk="0" hangingPunct="1">
        <a:spcBef>
          <a:spcPts val="200"/>
        </a:spcBef>
        <a:spcAft>
          <a:spcPts val="0"/>
        </a:spcAft>
        <a:buFont typeface="Wingdings" charset="2"/>
        <a:buChar char="§"/>
        <a:defRPr sz="1600" kern="1200">
          <a:solidFill>
            <a:schemeClr val="bg2"/>
          </a:solidFill>
          <a:latin typeface="+mj-lt"/>
          <a:ea typeface="+mn-ea"/>
          <a:cs typeface="+mn-cs"/>
        </a:defRPr>
      </a:lvl2pPr>
      <a:lvl3pPr marL="363538" indent="-182563"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3pPr>
      <a:lvl4pPr marL="541338" indent="-179388"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4pPr>
      <a:lvl5pPr marL="714375" indent="-180975"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39091" name="think-cell Folie" r:id="rId5" imgW="270" imgH="270" progId="TCLayout.ActiveDocument.1">
                  <p:embed/>
                </p:oleObj>
              </mc:Choice>
              <mc:Fallback>
                <p:oleObj name="think-cell Folie" r:id="rId5" imgW="270" imgH="270" progId="TCLayout.ActiveDocument.1">
                  <p:embed/>
                  <p:pic>
                    <p:nvPicPr>
                      <p:cNvPr id="2" name="Objekt 1"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5" name="Untertitel 4"/>
          <p:cNvSpPr>
            <a:spLocks noGrp="1"/>
          </p:cNvSpPr>
          <p:nvPr>
            <p:ph type="subTitle" idx="1"/>
          </p:nvPr>
        </p:nvSpPr>
        <p:spPr>
          <a:xfrm>
            <a:off x="478365" y="3376910"/>
            <a:ext cx="11234259" cy="483890"/>
          </a:xfrm>
        </p:spPr>
        <p:txBody>
          <a:bodyPr/>
          <a:lstStyle/>
          <a:p>
            <a:r>
              <a:rPr lang="en-US" sz="2600" b="1" dirty="0" smtClean="0"/>
              <a:t>   EMI Filter Design and Verification using RF Simulation Tools and Measurements</a:t>
            </a:r>
            <a:endParaRPr lang="de-DE" sz="2600" b="1" dirty="0"/>
          </a:p>
        </p:txBody>
      </p:sp>
      <p:pic>
        <p:nvPicPr>
          <p:cNvPr id="3" name="Picture 2"/>
          <p:cNvPicPr>
            <a:picLocks noChangeAspect="1"/>
          </p:cNvPicPr>
          <p:nvPr/>
        </p:nvPicPr>
        <p:blipFill>
          <a:blip r:embed="rId7"/>
          <a:stretch>
            <a:fillRect/>
          </a:stretch>
        </p:blipFill>
        <p:spPr>
          <a:xfrm>
            <a:off x="4572000" y="230878"/>
            <a:ext cx="3232033" cy="710564"/>
          </a:xfrm>
          <a:prstGeom prst="rect">
            <a:avLst/>
          </a:prstGeom>
        </p:spPr>
      </p:pic>
      <p:sp>
        <p:nvSpPr>
          <p:cNvPr id="7" name="Rectangle 6"/>
          <p:cNvSpPr/>
          <p:nvPr/>
        </p:nvSpPr>
        <p:spPr>
          <a:xfrm>
            <a:off x="27500" y="4216085"/>
            <a:ext cx="6096000" cy="954107"/>
          </a:xfrm>
          <a:prstGeom prst="rect">
            <a:avLst/>
          </a:prstGeom>
        </p:spPr>
        <p:txBody>
          <a:bodyPr>
            <a:spAutoFit/>
          </a:bodyPr>
          <a:lstStyle/>
          <a:p>
            <a:pPr algn="ctr"/>
            <a:r>
              <a:rPr lang="en-US" sz="2800" b="1" dirty="0">
                <a:solidFill>
                  <a:schemeClr val="bg1"/>
                </a:solidFill>
                <a:latin typeface="+mj-lt"/>
                <a:ea typeface="Calibri" panose="020F0502020204030204" pitchFamily="34" charset="0"/>
                <a:cs typeface="Calibri" panose="020F0502020204030204" pitchFamily="34" charset="0"/>
              </a:rPr>
              <a:t>Md Moinuddin Biswas</a:t>
            </a:r>
            <a:endParaRPr lang="en-US" sz="2800" dirty="0">
              <a:solidFill>
                <a:schemeClr val="bg1"/>
              </a:solidFill>
              <a:latin typeface="+mj-lt"/>
              <a:ea typeface="Calibri" panose="020F0502020204030204" pitchFamily="34" charset="0"/>
              <a:cs typeface="Calibri" panose="020F0502020204030204" pitchFamily="34" charset="0"/>
            </a:endParaRPr>
          </a:p>
          <a:p>
            <a:pPr algn="ctr"/>
            <a:r>
              <a:rPr lang="en-US" sz="2800" dirty="0">
                <a:solidFill>
                  <a:schemeClr val="bg1"/>
                </a:solidFill>
                <a:latin typeface="+mj-lt"/>
                <a:ea typeface="Calibri" panose="020F0502020204030204" pitchFamily="34" charset="0"/>
                <a:cs typeface="Calibri" panose="020F0502020204030204" pitchFamily="34" charset="0"/>
              </a:rPr>
              <a:t>Matriculation Number: 5071889</a:t>
            </a:r>
            <a:endParaRPr lang="en-US" sz="2800" dirty="0">
              <a:solidFill>
                <a:schemeClr val="bg1"/>
              </a:solidFill>
              <a:effectLst/>
              <a:latin typeface="+mj-lt"/>
              <a:ea typeface="Calibri" panose="020F0502020204030204" pitchFamily="34" charset="0"/>
              <a:cs typeface="Calibri" panose="020F0502020204030204" pitchFamily="34" charset="0"/>
            </a:endParaRPr>
          </a:p>
        </p:txBody>
      </p:sp>
      <p:sp>
        <p:nvSpPr>
          <p:cNvPr id="8" name="Rectangle 7"/>
          <p:cNvSpPr/>
          <p:nvPr/>
        </p:nvSpPr>
        <p:spPr>
          <a:xfrm>
            <a:off x="5574498" y="5168687"/>
            <a:ext cx="6096000" cy="954107"/>
          </a:xfrm>
          <a:prstGeom prst="rect">
            <a:avLst/>
          </a:prstGeom>
        </p:spPr>
        <p:txBody>
          <a:bodyPr>
            <a:spAutoFit/>
          </a:bodyPr>
          <a:lstStyle/>
          <a:p>
            <a:pPr algn="ctr"/>
            <a:r>
              <a:rPr lang="en-US" sz="2800" b="1" dirty="0">
                <a:solidFill>
                  <a:schemeClr val="bg1"/>
                </a:solidFill>
                <a:latin typeface="+mj-lt"/>
                <a:ea typeface="Calibri" panose="020F0502020204030204" pitchFamily="34" charset="0"/>
                <a:cs typeface="Times New Roman" panose="02020603050405020304" pitchFamily="18" charset="0"/>
              </a:rPr>
              <a:t>First Advisor: Prof. Dr. S. Peik</a:t>
            </a:r>
            <a:endParaRPr lang="en-US" sz="2800" dirty="0">
              <a:solidFill>
                <a:schemeClr val="bg1"/>
              </a:solidFill>
              <a:latin typeface="+mj-lt"/>
              <a:ea typeface="Calibri" panose="020F0502020204030204" pitchFamily="34" charset="0"/>
              <a:cs typeface="Times New Roman" panose="02020603050405020304" pitchFamily="18" charset="0"/>
            </a:endParaRPr>
          </a:p>
          <a:p>
            <a:r>
              <a:rPr lang="en-US" sz="2800" b="1" dirty="0">
                <a:solidFill>
                  <a:schemeClr val="bg1"/>
                </a:solidFill>
                <a:latin typeface="+mj-lt"/>
                <a:ea typeface="Calibri" panose="020F0502020204030204" pitchFamily="34" charset="0"/>
              </a:rPr>
              <a:t>Second Advisor: Prof. Dr. Mirco Meiners</a:t>
            </a:r>
            <a:endParaRPr lang="en-US" sz="2800" dirty="0">
              <a:solidFill>
                <a:schemeClr val="bg1"/>
              </a:solidFill>
              <a:latin typeface="+mj-lt"/>
            </a:endParaRPr>
          </a:p>
        </p:txBody>
      </p:sp>
      <p:sp>
        <p:nvSpPr>
          <p:cNvPr id="10" name="Titel 3"/>
          <p:cNvSpPr txBox="1">
            <a:spLocks/>
          </p:cNvSpPr>
          <p:nvPr/>
        </p:nvSpPr>
        <p:spPr bwMode="gray">
          <a:xfrm>
            <a:off x="576624" y="987993"/>
            <a:ext cx="11136000" cy="554546"/>
          </a:xfrm>
          <a:prstGeom prst="rect">
            <a:avLst/>
          </a:prstGeom>
        </p:spPr>
        <p:txBody>
          <a:bodyPr vert="horz" lIns="0" tIns="0" rIns="0" bIns="0" rtlCol="0" anchor="t">
            <a:norm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de-DE" sz="3600" dirty="0" smtClean="0"/>
              <a:t>                                          Master Thesis</a:t>
            </a:r>
            <a:endParaRPr lang="de-DE" sz="3600" dirty="0"/>
          </a:p>
        </p:txBody>
      </p:sp>
    </p:spTree>
    <p:extLst>
      <p:ext uri="{BB962C8B-B14F-4D97-AF65-F5344CB8AC3E}">
        <p14:creationId xmlns:p14="http://schemas.microsoft.com/office/powerpoint/2010/main" val="24757458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31A7732-7D0F-45E4-A995-37ED3BB6DE4B}" type="datetime1">
              <a:rPr lang="de-DE">
                <a:solidFill>
                  <a:srgbClr val="0A558C"/>
                </a:solidFill>
                <a:latin typeface="Calibri"/>
              </a:rPr>
              <a:pPr/>
              <a:t>07.12.2021</a:t>
            </a:fld>
            <a:endParaRPr lang="de-DE">
              <a:solidFill>
                <a:srgbClr val="0A558C"/>
              </a:solidFill>
              <a:latin typeface="Calibri"/>
            </a:endParaRPr>
          </a:p>
        </p:txBody>
      </p:sp>
      <p:sp>
        <p:nvSpPr>
          <p:cNvPr id="12" name="Foliennummernplatzhalter 11"/>
          <p:cNvSpPr>
            <a:spLocks noGrp="1"/>
          </p:cNvSpPr>
          <p:nvPr>
            <p:ph type="sldNum" sz="quarter" idx="12"/>
          </p:nvPr>
        </p:nvSpPr>
        <p:spPr/>
        <p:txBody>
          <a:bodyPr/>
          <a:lstStyle/>
          <a:p>
            <a:fld id="{58444F55-0981-4E9E-8F6B-2F7546EE58D7}" type="slidenum">
              <a:rPr lang="de-DE">
                <a:solidFill>
                  <a:srgbClr val="0A558C"/>
                </a:solidFill>
                <a:latin typeface="Calibri"/>
              </a:rPr>
              <a:pPr/>
              <a:t>10</a:t>
            </a:fld>
            <a:endParaRPr lang="de-DE">
              <a:solidFill>
                <a:srgbClr val="0A558C"/>
              </a:solidFill>
              <a:latin typeface="Calibri"/>
            </a:endParaRPr>
          </a:p>
        </p:txBody>
      </p:sp>
      <p:sp>
        <p:nvSpPr>
          <p:cNvPr id="2" name="Titel 1"/>
          <p:cNvSpPr>
            <a:spLocks noGrp="1"/>
          </p:cNvSpPr>
          <p:nvPr>
            <p:ph type="title"/>
          </p:nvPr>
        </p:nvSpPr>
        <p:spPr>
          <a:xfrm>
            <a:off x="478367" y="257430"/>
            <a:ext cx="11232000" cy="612000"/>
          </a:xfrm>
        </p:spPr>
        <p:txBody>
          <a:bodyPr/>
          <a:lstStyle/>
          <a:p>
            <a:pPr algn="ctr"/>
            <a:r>
              <a:rPr lang="en-US" sz="5400" dirty="0">
                <a:solidFill>
                  <a:srgbClr val="0070C0"/>
                </a:solidFill>
              </a:rPr>
              <a:t>Filter Behavior Analysis</a:t>
            </a:r>
          </a:p>
        </p:txBody>
      </p:sp>
      <p:sp>
        <p:nvSpPr>
          <p:cNvPr id="6" name="Inhaltsplatzhalter 5"/>
          <p:cNvSpPr>
            <a:spLocks noGrp="1"/>
          </p:cNvSpPr>
          <p:nvPr>
            <p:ph sz="quarter" idx="13"/>
          </p:nvPr>
        </p:nvSpPr>
        <p:spPr>
          <a:xfrm>
            <a:off x="1511165" y="1713297"/>
            <a:ext cx="10199201" cy="4452554"/>
          </a:xfrm>
        </p:spPr>
        <p:txBody>
          <a:bodyPr/>
          <a:lstStyle/>
          <a:p>
            <a:r>
              <a:rPr lang="en-US" sz="2000" dirty="0">
                <a:solidFill>
                  <a:schemeClr val="tx1"/>
                </a:solidFill>
              </a:rPr>
              <a:t>To predict the filter behavior, entire analysis is classified into two categories:  </a:t>
            </a:r>
          </a:p>
        </p:txBody>
      </p:sp>
      <p:sp>
        <p:nvSpPr>
          <p:cNvPr id="7"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5" name="Picture 4"/>
          <p:cNvPicPr>
            <a:picLocks noChangeAspect="1"/>
          </p:cNvPicPr>
          <p:nvPr/>
        </p:nvPicPr>
        <p:blipFill>
          <a:blip r:embed="rId2"/>
          <a:stretch>
            <a:fillRect/>
          </a:stretch>
        </p:blipFill>
        <p:spPr>
          <a:xfrm>
            <a:off x="1960055" y="3039334"/>
            <a:ext cx="3748015" cy="1972863"/>
          </a:xfrm>
          <a:prstGeom prst="rect">
            <a:avLst/>
          </a:prstGeom>
        </p:spPr>
      </p:pic>
      <p:pic>
        <p:nvPicPr>
          <p:cNvPr id="8" name="Picture 7"/>
          <p:cNvPicPr>
            <a:picLocks noChangeAspect="1"/>
          </p:cNvPicPr>
          <p:nvPr/>
        </p:nvPicPr>
        <p:blipFill>
          <a:blip r:embed="rId3"/>
          <a:stretch>
            <a:fillRect/>
          </a:stretch>
        </p:blipFill>
        <p:spPr>
          <a:xfrm>
            <a:off x="5952003" y="2516764"/>
            <a:ext cx="4022595" cy="3018002"/>
          </a:xfrm>
          <a:prstGeom prst="rect">
            <a:avLst/>
          </a:prstGeom>
        </p:spPr>
      </p:pic>
    </p:spTree>
    <p:extLst>
      <p:ext uri="{BB962C8B-B14F-4D97-AF65-F5344CB8AC3E}">
        <p14:creationId xmlns:p14="http://schemas.microsoft.com/office/powerpoint/2010/main" val="431817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08.12.2021</a:t>
            </a:fld>
            <a:endParaRPr lang="de-DE"/>
          </a:p>
        </p:txBody>
      </p:sp>
      <p:sp>
        <p:nvSpPr>
          <p:cNvPr id="3" name="Footer Placeholder 2"/>
          <p:cNvSpPr>
            <a:spLocks noGrp="1"/>
          </p:cNvSpPr>
          <p:nvPr>
            <p:ph type="ftr" sz="quarter" idx="11"/>
          </p:nvPr>
        </p:nvSpPr>
        <p:spPr/>
        <p:txBody>
          <a:bodyPr/>
          <a:lstStyle/>
          <a:p>
            <a:r>
              <a:rPr lang="de-DE" smtClean="0"/>
              <a:t>Name der Präsentation, Name des Sprechers ©HSB</a:t>
            </a:r>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11</a:t>
            </a:fld>
            <a:endParaRPr lang="de-DE"/>
          </a:p>
        </p:txBody>
      </p:sp>
      <p:sp>
        <p:nvSpPr>
          <p:cNvPr id="7" name="Titel 1"/>
          <p:cNvSpPr txBox="1">
            <a:spLocks/>
          </p:cNvSpPr>
          <p:nvPr/>
        </p:nvSpPr>
        <p:spPr bwMode="gray">
          <a:xfrm>
            <a:off x="478365" y="257424"/>
            <a:ext cx="11232000" cy="681729"/>
          </a:xfrm>
          <a:prstGeom prst="rect">
            <a:avLst/>
          </a:prstGeom>
        </p:spPr>
        <p:txBody>
          <a:bodyPr vert="horz" lIns="0" tIns="0" rIns="0" bIns="0" rtlCol="0" anchor="t">
            <a:noAutofit/>
          </a:bodyPr>
          <a:lstStyle>
            <a:lvl1pPr algn="l" defTabSz="914400" rtl="0" eaLnBrk="1" latinLnBrk="0" hangingPunct="1">
              <a:spcBef>
                <a:spcPct val="0"/>
              </a:spcBef>
              <a:buNone/>
              <a:defRPr sz="2000" kern="1200">
                <a:solidFill>
                  <a:schemeClr val="bg2"/>
                </a:solidFill>
                <a:latin typeface="+mj-lt"/>
                <a:ea typeface="+mj-ea"/>
                <a:cs typeface="+mj-cs"/>
              </a:defRPr>
            </a:lvl1pPr>
          </a:lstStyle>
          <a:p>
            <a:pPr algn="ctr"/>
            <a:r>
              <a:rPr lang="en-US" sz="5400" dirty="0" smtClean="0">
                <a:solidFill>
                  <a:schemeClr val="bg2">
                    <a:lumMod val="60000"/>
                    <a:lumOff val="40000"/>
                  </a:schemeClr>
                </a:solidFill>
              </a:rPr>
              <a:t>Linear Analysis</a:t>
            </a:r>
            <a:endParaRPr lang="en-US" sz="5400" dirty="0">
              <a:solidFill>
                <a:schemeClr val="bg2">
                  <a:lumMod val="60000"/>
                  <a:lumOff val="40000"/>
                </a:schemeClr>
              </a:solidFill>
            </a:endParaRPr>
          </a:p>
        </p:txBody>
      </p:sp>
      <p:sp>
        <p:nvSpPr>
          <p:cNvPr id="8" name="Text Placeholder 6"/>
          <p:cNvSpPr>
            <a:spLocks noGrp="1"/>
          </p:cNvSpPr>
          <p:nvPr>
            <p:ph type="body" sz="quarter" idx="13"/>
          </p:nvPr>
        </p:nvSpPr>
        <p:spPr>
          <a:xfrm>
            <a:off x="745957" y="1318782"/>
            <a:ext cx="10635916" cy="644771"/>
          </a:xfrm>
        </p:spPr>
        <p:txBody>
          <a:bodyPr/>
          <a:lstStyle/>
          <a:p>
            <a:r>
              <a:rPr lang="en-US" sz="2000" b="1" dirty="0">
                <a:solidFill>
                  <a:schemeClr val="tx1"/>
                </a:solidFill>
              </a:rPr>
              <a:t>S-parameters:</a:t>
            </a:r>
            <a:r>
              <a:rPr lang="en-US" sz="2000" dirty="0">
                <a:solidFill>
                  <a:schemeClr val="tx1"/>
                </a:solidFill>
              </a:rPr>
              <a:t> Scattering parameters (S-parameters) describe the electrical </a:t>
            </a:r>
            <a:r>
              <a:rPr lang="en-US" sz="2000" dirty="0" smtClean="0">
                <a:solidFill>
                  <a:schemeClr val="tx1"/>
                </a:solidFill>
              </a:rPr>
              <a:t>behavior </a:t>
            </a:r>
            <a:r>
              <a:rPr lang="en-US" sz="2000" dirty="0">
                <a:solidFill>
                  <a:schemeClr val="tx1"/>
                </a:solidFill>
              </a:rPr>
              <a:t>of linear electrical networks when undergoing various steady state stimuli by electrical signals. </a:t>
            </a:r>
            <a:r>
              <a:rPr lang="en-US" sz="2000" dirty="0" smtClean="0">
                <a:solidFill>
                  <a:schemeClr val="tx1"/>
                </a:solidFill>
              </a:rPr>
              <a:t>From t</a:t>
            </a:r>
            <a:r>
              <a:rPr lang="en-US" sz="2000" dirty="0" smtClean="0">
                <a:solidFill>
                  <a:schemeClr val="tx1"/>
                </a:solidFill>
              </a:rPr>
              <a:t>he circuit schematic this parameters can easily determined.    </a:t>
            </a:r>
            <a:endParaRPr lang="en-US" sz="2000" dirty="0">
              <a:solidFill>
                <a:schemeClr val="tx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2480" t="26246" r="2758" b="28421"/>
          <a:stretch/>
        </p:blipFill>
        <p:spPr>
          <a:xfrm>
            <a:off x="1010727" y="2233061"/>
            <a:ext cx="4659738" cy="186968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3215" t="37255" r="6132" b="27789"/>
          <a:stretch/>
        </p:blipFill>
        <p:spPr>
          <a:xfrm rot="10800000">
            <a:off x="5891553" y="2242686"/>
            <a:ext cx="5007524" cy="1858649"/>
          </a:xfrm>
          <a:prstGeom prst="rect">
            <a:avLst/>
          </a:prstGeom>
        </p:spPr>
      </p:pic>
      <p:sp>
        <p:nvSpPr>
          <p:cNvPr id="11" name="Rectangle 10"/>
          <p:cNvSpPr/>
          <p:nvPr/>
        </p:nvSpPr>
        <p:spPr>
          <a:xfrm>
            <a:off x="587141" y="5549366"/>
            <a:ext cx="11107563"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10: Hardware design (</a:t>
            </a:r>
            <a:r>
              <a:rPr lang="en-US" i="1" dirty="0">
                <a:solidFill>
                  <a:prstClr val="black"/>
                </a:solidFill>
                <a:latin typeface="Calibri" panose="020F0502020204030204" pitchFamily="34" charset="0"/>
                <a:cs typeface="Calibri" panose="020F0502020204030204" pitchFamily="34" charset="0"/>
              </a:rPr>
              <a:t>measured</a:t>
            </a:r>
            <a:r>
              <a:rPr lang="en-US" i="1" dirty="0" smtClean="0">
                <a:solidFill>
                  <a:prstClr val="black"/>
                </a:solidFill>
                <a:latin typeface="Calibri" panose="020F0502020204030204" pitchFamily="34" charset="0"/>
                <a:cs typeface="Calibri" panose="020F0502020204030204" pitchFamily="34" charset="0"/>
              </a:rPr>
              <a:t>) of Common </a:t>
            </a:r>
            <a:r>
              <a:rPr lang="en-US" i="1" dirty="0">
                <a:solidFill>
                  <a:prstClr val="black"/>
                </a:solidFill>
                <a:latin typeface="Calibri" panose="020F0502020204030204" pitchFamily="34" charset="0"/>
                <a:cs typeface="Calibri" panose="020F0502020204030204" pitchFamily="34" charset="0"/>
              </a:rPr>
              <a:t>Mode Filter and Differential Mode </a:t>
            </a:r>
            <a:r>
              <a:rPr lang="en-US" i="1" dirty="0" smtClean="0">
                <a:solidFill>
                  <a:prstClr val="black"/>
                </a:solidFill>
                <a:latin typeface="Calibri" panose="020F0502020204030204" pitchFamily="34" charset="0"/>
                <a:cs typeface="Calibri" panose="020F0502020204030204" pitchFamily="34" charset="0"/>
              </a:rPr>
              <a:t>Filter and Balun Transformer. </a:t>
            </a:r>
            <a:endParaRPr lang="en-US" dirty="0">
              <a:solidFill>
                <a:prstClr val="black"/>
              </a:solidFill>
              <a:latin typeface="Calibri" panose="020F0502020204030204" pitchFamily="34" charset="0"/>
              <a:cs typeface="Calibri" panose="020F0502020204030204" pitchFamily="34" charset="0"/>
            </a:endParaRPr>
          </a:p>
        </p:txBody>
      </p:sp>
      <p:pic>
        <p:nvPicPr>
          <p:cNvPr id="14" name="Picture 13"/>
          <p:cNvPicPr>
            <a:picLocks noChangeAspect="1"/>
          </p:cNvPicPr>
          <p:nvPr/>
        </p:nvPicPr>
        <p:blipFill>
          <a:blip r:embed="rId4"/>
          <a:stretch>
            <a:fillRect/>
          </a:stretch>
        </p:blipFill>
        <p:spPr>
          <a:xfrm>
            <a:off x="4526472" y="4116389"/>
            <a:ext cx="2314685" cy="1377489"/>
          </a:xfrm>
          <a:prstGeom prst="rect">
            <a:avLst/>
          </a:prstGeom>
        </p:spPr>
      </p:pic>
    </p:spTree>
    <p:extLst>
      <p:ext uri="{BB962C8B-B14F-4D97-AF65-F5344CB8AC3E}">
        <p14:creationId xmlns:p14="http://schemas.microsoft.com/office/powerpoint/2010/main" val="2728328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08.12.2021</a:t>
            </a:fld>
            <a:endParaRPr lang="de-DE"/>
          </a:p>
        </p:txBody>
      </p:sp>
      <p:sp>
        <p:nvSpPr>
          <p:cNvPr id="3" name="Footer Placeholder 2"/>
          <p:cNvSpPr>
            <a:spLocks noGrp="1"/>
          </p:cNvSpPr>
          <p:nvPr>
            <p:ph type="ftr" sz="quarter" idx="11"/>
          </p:nvPr>
        </p:nvSpPr>
        <p:spPr/>
        <p:txBody>
          <a:bodyPr/>
          <a:lstStyle/>
          <a:p>
            <a:r>
              <a:rPr lang="de-DE" smtClean="0"/>
              <a:t>Name der Präsentation, Name des Sprechers ©HSB</a:t>
            </a:r>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12</a:t>
            </a:fld>
            <a:endParaRPr lang="de-DE"/>
          </a:p>
        </p:txBody>
      </p:sp>
      <p:pic>
        <p:nvPicPr>
          <p:cNvPr id="7" name="Picture 6"/>
          <p:cNvPicPr>
            <a:picLocks noChangeAspect="1"/>
          </p:cNvPicPr>
          <p:nvPr/>
        </p:nvPicPr>
        <p:blipFill>
          <a:blip r:embed="rId2"/>
          <a:stretch>
            <a:fillRect/>
          </a:stretch>
        </p:blipFill>
        <p:spPr>
          <a:xfrm>
            <a:off x="248594" y="2032761"/>
            <a:ext cx="4572305" cy="3425853"/>
          </a:xfrm>
          <a:prstGeom prst="rect">
            <a:avLst/>
          </a:prstGeom>
          <a:ln>
            <a:noFill/>
          </a:ln>
          <a:effectLst>
            <a:outerShdw blurRad="190500" algn="tl" rotWithShape="0">
              <a:srgbClr val="000000">
                <a:alpha val="70000"/>
              </a:srgbClr>
            </a:outerShdw>
          </a:effectLst>
        </p:spPr>
      </p:pic>
      <p:sp>
        <p:nvSpPr>
          <p:cNvPr id="9" name="Titel 1"/>
          <p:cNvSpPr txBox="1">
            <a:spLocks/>
          </p:cNvSpPr>
          <p:nvPr/>
        </p:nvSpPr>
        <p:spPr bwMode="gray">
          <a:xfrm>
            <a:off x="478365" y="257424"/>
            <a:ext cx="11232000" cy="681729"/>
          </a:xfrm>
          <a:prstGeom prst="rect">
            <a:avLst/>
          </a:prstGeom>
        </p:spPr>
        <p:txBody>
          <a:bodyPr vert="horz" lIns="0" tIns="0" rIns="0" bIns="0" rtlCol="0" anchor="t">
            <a:noAutofit/>
          </a:bodyPr>
          <a:lstStyle>
            <a:lvl1pPr algn="l" defTabSz="914400" rtl="0" eaLnBrk="1" latinLnBrk="0" hangingPunct="1">
              <a:spcBef>
                <a:spcPct val="0"/>
              </a:spcBef>
              <a:buNone/>
              <a:defRPr sz="2000" kern="1200">
                <a:solidFill>
                  <a:schemeClr val="bg2"/>
                </a:solidFill>
                <a:latin typeface="+mj-lt"/>
                <a:ea typeface="+mj-ea"/>
                <a:cs typeface="+mj-cs"/>
              </a:defRPr>
            </a:lvl1pPr>
          </a:lstStyle>
          <a:p>
            <a:pPr algn="ctr"/>
            <a:r>
              <a:rPr lang="en-US" sz="5400" dirty="0" smtClean="0">
                <a:solidFill>
                  <a:schemeClr val="bg2">
                    <a:lumMod val="60000"/>
                    <a:lumOff val="40000"/>
                  </a:schemeClr>
                </a:solidFill>
              </a:rPr>
              <a:t>Linear Analysis</a:t>
            </a:r>
            <a:endParaRPr lang="en-US" sz="5400" dirty="0">
              <a:solidFill>
                <a:schemeClr val="bg2">
                  <a:lumMod val="60000"/>
                  <a:lumOff val="40000"/>
                </a:schemeClr>
              </a:solidFill>
            </a:endParaRPr>
          </a:p>
        </p:txBody>
      </p:sp>
      <p:sp>
        <p:nvSpPr>
          <p:cNvPr id="10" name="Rectangle 9"/>
          <p:cNvSpPr/>
          <p:nvPr/>
        </p:nvSpPr>
        <p:spPr>
          <a:xfrm>
            <a:off x="1796719" y="5552429"/>
            <a:ext cx="10603520"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11: Software </a:t>
            </a:r>
            <a:r>
              <a:rPr lang="en-US" i="1" dirty="0">
                <a:solidFill>
                  <a:prstClr val="black"/>
                </a:solidFill>
                <a:latin typeface="Calibri" panose="020F0502020204030204" pitchFamily="34" charset="0"/>
                <a:cs typeface="Calibri" panose="020F0502020204030204" pitchFamily="34" charset="0"/>
              </a:rPr>
              <a:t>design </a:t>
            </a:r>
            <a:r>
              <a:rPr lang="en-US" i="1" dirty="0" smtClean="0">
                <a:solidFill>
                  <a:prstClr val="black"/>
                </a:solidFill>
                <a:latin typeface="Calibri" panose="020F0502020204030204" pitchFamily="34" charset="0"/>
                <a:cs typeface="Calibri" panose="020F0502020204030204" pitchFamily="34" charset="0"/>
              </a:rPr>
              <a:t>(simulated</a:t>
            </a:r>
            <a:r>
              <a:rPr lang="en-US" i="1" dirty="0">
                <a:solidFill>
                  <a:prstClr val="black"/>
                </a:solidFill>
                <a:latin typeface="Calibri" panose="020F0502020204030204" pitchFamily="34" charset="0"/>
                <a:cs typeface="Calibri" panose="020F0502020204030204" pitchFamily="34" charset="0"/>
              </a:rPr>
              <a:t>) of Common Mode Filter and Differential Mode Filter. </a:t>
            </a:r>
            <a:endParaRPr lang="en-US" dirty="0">
              <a:solidFill>
                <a:prstClr val="black"/>
              </a:solidFill>
              <a:latin typeface="Calibri" panose="020F0502020204030204" pitchFamily="34" charset="0"/>
              <a:cs typeface="Calibri" panose="020F0502020204030204" pitchFamily="34" charset="0"/>
            </a:endParaRPr>
          </a:p>
        </p:txBody>
      </p:sp>
      <p:sp>
        <p:nvSpPr>
          <p:cNvPr id="11" name="Rectangle 10"/>
          <p:cNvSpPr/>
          <p:nvPr/>
        </p:nvSpPr>
        <p:spPr>
          <a:xfrm>
            <a:off x="603493" y="1404895"/>
            <a:ext cx="10263429" cy="369332"/>
          </a:xfrm>
          <a:prstGeom prst="rect">
            <a:avLst/>
          </a:prstGeom>
        </p:spPr>
        <p:txBody>
          <a:bodyPr wrap="square">
            <a:spAutoFit/>
          </a:bodyPr>
          <a:lstStyle/>
          <a:p>
            <a:r>
              <a:rPr lang="en-US" dirty="0"/>
              <a:t>From the </a:t>
            </a:r>
            <a:r>
              <a:rPr lang="en-US" dirty="0" smtClean="0"/>
              <a:t>software circuit </a:t>
            </a:r>
            <a:r>
              <a:rPr lang="en-US" dirty="0"/>
              <a:t>schematic </a:t>
            </a:r>
            <a:r>
              <a:rPr lang="en-US" dirty="0" smtClean="0"/>
              <a:t>in the following figure S</a:t>
            </a:r>
            <a:r>
              <a:rPr lang="de-DE" dirty="0" smtClean="0"/>
              <a:t>-par</a:t>
            </a:r>
            <a:r>
              <a:rPr lang="en-US" dirty="0" smtClean="0"/>
              <a:t>ameters </a:t>
            </a:r>
            <a:r>
              <a:rPr lang="en-US" dirty="0"/>
              <a:t>can easily </a:t>
            </a:r>
            <a:r>
              <a:rPr lang="en-US" dirty="0" smtClean="0"/>
              <a:t>be determined</a:t>
            </a:r>
            <a:r>
              <a:rPr lang="en-US" dirty="0"/>
              <a:t>.    </a:t>
            </a:r>
            <a:endParaRPr lang="en-US" dirty="0"/>
          </a:p>
        </p:txBody>
      </p:sp>
      <p:pic>
        <p:nvPicPr>
          <p:cNvPr id="12" name="Picture 11"/>
          <p:cNvPicPr>
            <a:picLocks noChangeAspect="1"/>
          </p:cNvPicPr>
          <p:nvPr/>
        </p:nvPicPr>
        <p:blipFill>
          <a:blip r:embed="rId3"/>
          <a:stretch>
            <a:fillRect/>
          </a:stretch>
        </p:blipFill>
        <p:spPr>
          <a:xfrm>
            <a:off x="4889633" y="2707967"/>
            <a:ext cx="7064152" cy="2271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8281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31A7732-7D0F-45E4-A995-37ED3BB6DE4B}" type="datetime1">
              <a:rPr lang="de-DE">
                <a:solidFill>
                  <a:srgbClr val="0A558C"/>
                </a:solidFill>
                <a:latin typeface="Calibri"/>
              </a:rPr>
              <a:pPr/>
              <a:t>07.12.2021</a:t>
            </a:fld>
            <a:endParaRPr lang="de-DE">
              <a:solidFill>
                <a:srgbClr val="0A558C"/>
              </a:solidFill>
              <a:latin typeface="Calibri"/>
            </a:endParaRPr>
          </a:p>
        </p:txBody>
      </p:sp>
      <p:sp>
        <p:nvSpPr>
          <p:cNvPr id="12" name="Foliennummernplatzhalter 11"/>
          <p:cNvSpPr>
            <a:spLocks noGrp="1"/>
          </p:cNvSpPr>
          <p:nvPr>
            <p:ph type="sldNum" sz="quarter" idx="12"/>
          </p:nvPr>
        </p:nvSpPr>
        <p:spPr/>
        <p:txBody>
          <a:bodyPr/>
          <a:lstStyle/>
          <a:p>
            <a:fld id="{58444F55-0981-4E9E-8F6B-2F7546EE58D7}" type="slidenum">
              <a:rPr lang="de-DE">
                <a:solidFill>
                  <a:srgbClr val="0A558C"/>
                </a:solidFill>
                <a:latin typeface="Calibri"/>
              </a:rPr>
              <a:pPr/>
              <a:t>13</a:t>
            </a:fld>
            <a:endParaRPr lang="de-DE">
              <a:solidFill>
                <a:srgbClr val="0A558C"/>
              </a:solidFill>
              <a:latin typeface="Calibri"/>
            </a:endParaRPr>
          </a:p>
        </p:txBody>
      </p:sp>
      <p:sp>
        <p:nvSpPr>
          <p:cNvPr id="2" name="Titel 1"/>
          <p:cNvSpPr>
            <a:spLocks noGrp="1"/>
          </p:cNvSpPr>
          <p:nvPr>
            <p:ph type="title"/>
          </p:nvPr>
        </p:nvSpPr>
        <p:spPr>
          <a:xfrm>
            <a:off x="478365" y="257424"/>
            <a:ext cx="11232000" cy="681729"/>
          </a:xfrm>
        </p:spPr>
        <p:txBody>
          <a:bodyPr/>
          <a:lstStyle/>
          <a:p>
            <a:pPr algn="ctr"/>
            <a:r>
              <a:rPr lang="en-US" sz="5400" dirty="0">
                <a:solidFill>
                  <a:schemeClr val="bg2">
                    <a:lumMod val="60000"/>
                    <a:lumOff val="40000"/>
                  </a:schemeClr>
                </a:solidFill>
              </a:rPr>
              <a:t>Linear Analysis</a:t>
            </a:r>
          </a:p>
        </p:txBody>
      </p:sp>
      <p:sp>
        <p:nvSpPr>
          <p:cNvPr id="14"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
        <p:nvSpPr>
          <p:cNvPr id="15" name="Rectangle 14"/>
          <p:cNvSpPr/>
          <p:nvPr/>
        </p:nvSpPr>
        <p:spPr>
          <a:xfrm>
            <a:off x="1722922" y="5910333"/>
            <a:ext cx="9375006"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12: </a:t>
            </a:r>
            <a:r>
              <a:rPr lang="en-US" i="1" dirty="0">
                <a:solidFill>
                  <a:prstClr val="black"/>
                </a:solidFill>
                <a:latin typeface="Calibri" panose="020F0502020204030204" pitchFamily="34" charset="0"/>
                <a:cs typeface="Calibri" panose="020F0502020204030204" pitchFamily="34" charset="0"/>
              </a:rPr>
              <a:t>S-parameter measurement of Common Mode Filter and Differential Mode Filter. </a:t>
            </a:r>
            <a:endParaRPr lang="en-US" dirty="0">
              <a:solidFill>
                <a:prstClr val="black"/>
              </a:solidFill>
              <a:latin typeface="Calibri" panose="020F0502020204030204" pitchFamily="34" charset="0"/>
              <a:cs typeface="Calibri" panose="020F0502020204030204" pitchFamily="34" charset="0"/>
            </a:endParaRPr>
          </a:p>
        </p:txBody>
      </p:sp>
      <p:sp>
        <p:nvSpPr>
          <p:cNvPr id="6" name="Rectangle 5"/>
          <p:cNvSpPr/>
          <p:nvPr/>
        </p:nvSpPr>
        <p:spPr>
          <a:xfrm>
            <a:off x="327259" y="1065688"/>
            <a:ext cx="11444488" cy="646331"/>
          </a:xfrm>
          <a:prstGeom prst="rect">
            <a:avLst/>
          </a:prstGeom>
        </p:spPr>
        <p:txBody>
          <a:bodyPr wrap="square">
            <a:spAutoFit/>
          </a:bodyPr>
          <a:lstStyle/>
          <a:p>
            <a:r>
              <a:rPr lang="en-US" dirty="0"/>
              <a:t>Scattering parameters </a:t>
            </a:r>
            <a:r>
              <a:rPr lang="en-US" dirty="0" smtClean="0"/>
              <a:t>measurement results for the measured (Hardware) and simulated (Software) Common mode filter and Differential Mode filter are plotted.</a:t>
            </a:r>
            <a:endParaRPr lang="en-US" dirty="0"/>
          </a:p>
        </p:txBody>
      </p:sp>
      <p:pic>
        <p:nvPicPr>
          <p:cNvPr id="13" name="Picture 12"/>
          <p:cNvPicPr>
            <a:picLocks noChangeAspect="1"/>
          </p:cNvPicPr>
          <p:nvPr/>
        </p:nvPicPr>
        <p:blipFill>
          <a:blip r:embed="rId2"/>
          <a:stretch>
            <a:fillRect/>
          </a:stretch>
        </p:blipFill>
        <p:spPr>
          <a:xfrm>
            <a:off x="198258" y="1712019"/>
            <a:ext cx="5906419" cy="4198313"/>
          </a:xfrm>
          <a:prstGeom prst="rect">
            <a:avLst/>
          </a:prstGeom>
        </p:spPr>
      </p:pic>
      <p:pic>
        <p:nvPicPr>
          <p:cNvPr id="17" name="Picture 16"/>
          <p:cNvPicPr>
            <a:picLocks noChangeAspect="1"/>
          </p:cNvPicPr>
          <p:nvPr/>
        </p:nvPicPr>
        <p:blipFill>
          <a:blip r:embed="rId3"/>
          <a:stretch>
            <a:fillRect/>
          </a:stretch>
        </p:blipFill>
        <p:spPr>
          <a:xfrm>
            <a:off x="6104677" y="1713296"/>
            <a:ext cx="5979514" cy="4197035"/>
          </a:xfrm>
          <a:prstGeom prst="rect">
            <a:avLst/>
          </a:prstGeom>
        </p:spPr>
      </p:pic>
    </p:spTree>
    <p:extLst>
      <p:ext uri="{BB962C8B-B14F-4D97-AF65-F5344CB8AC3E}">
        <p14:creationId xmlns:p14="http://schemas.microsoft.com/office/powerpoint/2010/main" val="2066605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31A7732-7D0F-45E4-A995-37ED3BB6DE4B}" type="datetime1">
              <a:rPr lang="de-DE">
                <a:solidFill>
                  <a:srgbClr val="0A558C"/>
                </a:solidFill>
                <a:latin typeface="Calibri"/>
              </a:rPr>
              <a:pPr/>
              <a:t>07.12.2021</a:t>
            </a:fld>
            <a:endParaRPr lang="de-DE">
              <a:solidFill>
                <a:srgbClr val="0A558C"/>
              </a:solidFill>
              <a:latin typeface="Calibri"/>
            </a:endParaRPr>
          </a:p>
        </p:txBody>
      </p:sp>
      <p:sp>
        <p:nvSpPr>
          <p:cNvPr id="12" name="Foliennummernplatzhalter 11"/>
          <p:cNvSpPr>
            <a:spLocks noGrp="1"/>
          </p:cNvSpPr>
          <p:nvPr>
            <p:ph type="sldNum" sz="quarter" idx="12"/>
          </p:nvPr>
        </p:nvSpPr>
        <p:spPr/>
        <p:txBody>
          <a:bodyPr/>
          <a:lstStyle/>
          <a:p>
            <a:fld id="{58444F55-0981-4E9E-8F6B-2F7546EE58D7}" type="slidenum">
              <a:rPr lang="de-DE">
                <a:solidFill>
                  <a:srgbClr val="0A558C"/>
                </a:solidFill>
                <a:latin typeface="Calibri"/>
              </a:rPr>
              <a:pPr/>
              <a:t>14</a:t>
            </a:fld>
            <a:endParaRPr lang="de-DE">
              <a:solidFill>
                <a:srgbClr val="0A558C"/>
              </a:solidFill>
              <a:latin typeface="Calibri"/>
            </a:endParaRPr>
          </a:p>
        </p:txBody>
      </p:sp>
      <p:sp>
        <p:nvSpPr>
          <p:cNvPr id="2" name="Titel 1"/>
          <p:cNvSpPr>
            <a:spLocks noGrp="1"/>
          </p:cNvSpPr>
          <p:nvPr>
            <p:ph type="title"/>
          </p:nvPr>
        </p:nvSpPr>
        <p:spPr>
          <a:xfrm>
            <a:off x="475217" y="261342"/>
            <a:ext cx="11232000" cy="768567"/>
          </a:xfrm>
        </p:spPr>
        <p:txBody>
          <a:bodyPr/>
          <a:lstStyle/>
          <a:p>
            <a:pPr algn="ctr"/>
            <a:r>
              <a:rPr lang="en-US" sz="5400" dirty="0">
                <a:solidFill>
                  <a:schemeClr val="bg2">
                    <a:lumMod val="60000"/>
                    <a:lumOff val="40000"/>
                  </a:schemeClr>
                </a:solidFill>
              </a:rPr>
              <a:t>Linear Analysis</a:t>
            </a:r>
          </a:p>
        </p:txBody>
      </p:sp>
      <p:sp>
        <p:nvSpPr>
          <p:cNvPr id="16"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
        <p:nvSpPr>
          <p:cNvPr id="5" name="Text Placeholder 4"/>
          <p:cNvSpPr>
            <a:spLocks noGrp="1"/>
          </p:cNvSpPr>
          <p:nvPr>
            <p:ph type="body" sz="quarter" idx="13"/>
          </p:nvPr>
        </p:nvSpPr>
        <p:spPr>
          <a:xfrm>
            <a:off x="962525" y="1116536"/>
            <a:ext cx="10744691" cy="4565543"/>
          </a:xfrm>
        </p:spPr>
        <p:txBody>
          <a:bodyPr/>
          <a:lstStyle/>
          <a:p>
            <a:r>
              <a:rPr lang="en-US" sz="2000" b="1" dirty="0">
                <a:solidFill>
                  <a:schemeClr val="tx1"/>
                </a:solidFill>
              </a:rPr>
              <a:t>Insertion loss: </a:t>
            </a:r>
            <a:r>
              <a:rPr lang="en-US" sz="2000" dirty="0">
                <a:solidFill>
                  <a:schemeClr val="tx1"/>
                </a:solidFill>
              </a:rPr>
              <a:t>It is the ratio </a:t>
            </a:r>
            <a:r>
              <a:rPr lang="en-US" sz="2000" dirty="0" smtClean="0">
                <a:solidFill>
                  <a:schemeClr val="tx1"/>
                </a:solidFill>
              </a:rPr>
              <a:t>between </a:t>
            </a:r>
            <a:r>
              <a:rPr lang="en-US" sz="2000" dirty="0">
                <a:solidFill>
                  <a:schemeClr val="tx1"/>
                </a:solidFill>
              </a:rPr>
              <a:t>the output power and the input power</a:t>
            </a:r>
            <a:r>
              <a:rPr lang="en-US" sz="2000" dirty="0" smtClean="0">
                <a:solidFill>
                  <a:schemeClr val="tx1"/>
                </a:solidFill>
              </a:rPr>
              <a:t>.</a:t>
            </a:r>
            <a:endParaRPr lang="en-US" sz="2000" dirty="0">
              <a:solidFill>
                <a:schemeClr val="tx1"/>
              </a:solidFill>
            </a:endParaRPr>
          </a:p>
          <a:p>
            <a:r>
              <a:rPr lang="en-GB" sz="2000" dirty="0" smtClean="0">
                <a:solidFill>
                  <a:schemeClr val="tx1"/>
                </a:solidFill>
              </a:rPr>
              <a:t>                    </a:t>
            </a:r>
            <a:endParaRPr lang="en-US" sz="2000" dirty="0" smtClean="0">
              <a:solidFill>
                <a:schemeClr val="tx1"/>
              </a:solidFill>
            </a:endParaRPr>
          </a:p>
        </p:txBody>
      </p:sp>
      <p:sp>
        <p:nvSpPr>
          <p:cNvPr id="10" name="Rectangle 9"/>
          <p:cNvSpPr/>
          <p:nvPr/>
        </p:nvSpPr>
        <p:spPr>
          <a:xfrm>
            <a:off x="1713297" y="5930616"/>
            <a:ext cx="9195721"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13: </a:t>
            </a:r>
            <a:r>
              <a:rPr lang="en-US" i="1" dirty="0">
                <a:solidFill>
                  <a:prstClr val="black"/>
                </a:solidFill>
                <a:latin typeface="Calibri" panose="020F0502020204030204" pitchFamily="34" charset="0"/>
                <a:cs typeface="Calibri" panose="020F0502020204030204" pitchFamily="34" charset="0"/>
              </a:rPr>
              <a:t>Insertion loss measurement of Common Mode Filter and Differential Mode Filter. </a:t>
            </a:r>
            <a:endParaRPr lang="en-US" sz="2400"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86631" y="1524001"/>
            <a:ext cx="5938786" cy="4338156"/>
          </a:xfrm>
          <a:prstGeom prst="rect">
            <a:avLst/>
          </a:prstGeom>
        </p:spPr>
      </p:pic>
      <p:pic>
        <p:nvPicPr>
          <p:cNvPr id="6" name="Picture 5"/>
          <p:cNvPicPr>
            <a:picLocks noChangeAspect="1"/>
          </p:cNvPicPr>
          <p:nvPr/>
        </p:nvPicPr>
        <p:blipFill>
          <a:blip r:embed="rId3"/>
          <a:stretch>
            <a:fillRect/>
          </a:stretch>
        </p:blipFill>
        <p:spPr>
          <a:xfrm>
            <a:off x="6027322" y="1524001"/>
            <a:ext cx="6085231" cy="4338155"/>
          </a:xfrm>
          <a:prstGeom prst="rect">
            <a:avLst/>
          </a:prstGeom>
        </p:spPr>
      </p:pic>
    </p:spTree>
    <p:extLst>
      <p:ext uri="{BB962C8B-B14F-4D97-AF65-F5344CB8AC3E}">
        <p14:creationId xmlns:p14="http://schemas.microsoft.com/office/powerpoint/2010/main" val="4190191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15</a:t>
            </a:fld>
            <a:endParaRPr lang="de-DE"/>
          </a:p>
        </p:txBody>
      </p:sp>
      <p:sp>
        <p:nvSpPr>
          <p:cNvPr id="5" name="Title 4"/>
          <p:cNvSpPr>
            <a:spLocks noGrp="1"/>
          </p:cNvSpPr>
          <p:nvPr>
            <p:ph type="title"/>
          </p:nvPr>
        </p:nvSpPr>
        <p:spPr>
          <a:xfrm>
            <a:off x="478367" y="257429"/>
            <a:ext cx="11232000" cy="791680"/>
          </a:xfrm>
        </p:spPr>
        <p:txBody>
          <a:bodyPr/>
          <a:lstStyle/>
          <a:p>
            <a:pPr algn="ctr"/>
            <a:r>
              <a:rPr lang="en-US" sz="5400" dirty="0">
                <a:solidFill>
                  <a:schemeClr val="bg2">
                    <a:lumMod val="60000"/>
                    <a:lumOff val="40000"/>
                  </a:schemeClr>
                </a:solidFill>
              </a:rPr>
              <a:t>Linear Analysis</a:t>
            </a:r>
          </a:p>
        </p:txBody>
      </p:sp>
      <p:sp>
        <p:nvSpPr>
          <p:cNvPr id="6" name="Text Placeholder 5"/>
          <p:cNvSpPr>
            <a:spLocks noGrp="1"/>
          </p:cNvSpPr>
          <p:nvPr>
            <p:ph type="body" sz="quarter" idx="13"/>
          </p:nvPr>
        </p:nvSpPr>
        <p:spPr>
          <a:xfrm>
            <a:off x="856648" y="1039528"/>
            <a:ext cx="10231656" cy="4664310"/>
          </a:xfrm>
        </p:spPr>
        <p:txBody>
          <a:bodyPr/>
          <a:lstStyle/>
          <a:p>
            <a:r>
              <a:rPr lang="en-US" sz="2000" b="1" dirty="0">
                <a:solidFill>
                  <a:schemeClr val="tx1"/>
                </a:solidFill>
              </a:rPr>
              <a:t>Transfer Function: </a:t>
            </a:r>
            <a:r>
              <a:rPr lang="en-US" sz="2000" dirty="0">
                <a:solidFill>
                  <a:schemeClr val="tx1"/>
                </a:solidFill>
              </a:rPr>
              <a:t>A filter’s </a:t>
            </a:r>
            <a:r>
              <a:rPr lang="en-US" sz="2000" dirty="0" smtClean="0">
                <a:solidFill>
                  <a:schemeClr val="tx1"/>
                </a:solidFill>
              </a:rPr>
              <a:t>behavior </a:t>
            </a:r>
            <a:r>
              <a:rPr lang="en-US" sz="2000" dirty="0">
                <a:solidFill>
                  <a:schemeClr val="tx1"/>
                </a:solidFill>
              </a:rPr>
              <a:t>consisting it’s input output relationship at a given frequency can easily estimate using the transfer function. </a:t>
            </a:r>
            <a:r>
              <a:rPr lang="en-US" sz="2000" dirty="0" smtClean="0">
                <a:solidFill>
                  <a:schemeClr val="tx1"/>
                </a:solidFill>
              </a:rPr>
              <a:t>  </a:t>
            </a:r>
          </a:p>
          <a:p>
            <a:endParaRPr lang="en-US" sz="1000" dirty="0" smtClean="0">
              <a:solidFill>
                <a:schemeClr val="tx1"/>
              </a:solidFill>
            </a:endParaRPr>
          </a:p>
          <a:p>
            <a:r>
              <a:rPr lang="en-US" sz="2000" dirty="0" smtClean="0">
                <a:solidFill>
                  <a:schemeClr val="tx1"/>
                </a:solidFill>
              </a:rPr>
              <a:t>										(1)			</a:t>
            </a:r>
            <a:endParaRPr lang="en-US" sz="2000" dirty="0">
              <a:solidFill>
                <a:schemeClr val="tx1"/>
              </a:solidFill>
            </a:endParaRPr>
          </a:p>
          <a:p>
            <a:r>
              <a:rPr lang="en-US" sz="2000" dirty="0" smtClean="0">
                <a:solidFill>
                  <a:schemeClr val="tx1"/>
                </a:solidFill>
              </a:rPr>
              <a:t>                                                                                                                                                          </a:t>
            </a:r>
            <a:endParaRPr lang="en-US" sz="2000" dirty="0">
              <a:solidFill>
                <a:schemeClr val="tx1"/>
              </a:solidFill>
            </a:endParaRPr>
          </a:p>
        </p:txBody>
      </p:sp>
      <p:sp>
        <p:nvSpPr>
          <p:cNvPr id="7"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8" name="Picture 7"/>
          <p:cNvPicPr>
            <a:picLocks noChangeAspect="1"/>
          </p:cNvPicPr>
          <p:nvPr/>
        </p:nvPicPr>
        <p:blipFill>
          <a:blip r:embed="rId2"/>
          <a:stretch>
            <a:fillRect/>
          </a:stretch>
        </p:blipFill>
        <p:spPr>
          <a:xfrm>
            <a:off x="3144958" y="1635761"/>
            <a:ext cx="3803774" cy="679656"/>
          </a:xfrm>
          <a:prstGeom prst="rect">
            <a:avLst/>
          </a:prstGeom>
        </p:spPr>
      </p:pic>
      <p:pic>
        <p:nvPicPr>
          <p:cNvPr id="9" name="Picture 8"/>
          <p:cNvPicPr>
            <a:picLocks noChangeAspect="1"/>
          </p:cNvPicPr>
          <p:nvPr/>
        </p:nvPicPr>
        <p:blipFill>
          <a:blip r:embed="rId3"/>
          <a:stretch>
            <a:fillRect/>
          </a:stretch>
        </p:blipFill>
        <p:spPr>
          <a:xfrm>
            <a:off x="856648" y="2213750"/>
            <a:ext cx="5207269" cy="3622025"/>
          </a:xfrm>
          <a:prstGeom prst="rect">
            <a:avLst/>
          </a:prstGeom>
        </p:spPr>
      </p:pic>
      <p:pic>
        <p:nvPicPr>
          <p:cNvPr id="10" name="Picture 9"/>
          <p:cNvPicPr>
            <a:picLocks noChangeAspect="1"/>
          </p:cNvPicPr>
          <p:nvPr/>
        </p:nvPicPr>
        <p:blipFill>
          <a:blip r:embed="rId4"/>
          <a:stretch>
            <a:fillRect/>
          </a:stretch>
        </p:blipFill>
        <p:spPr>
          <a:xfrm>
            <a:off x="6229602" y="2213750"/>
            <a:ext cx="4890861" cy="3622025"/>
          </a:xfrm>
          <a:prstGeom prst="rect">
            <a:avLst/>
          </a:prstGeom>
        </p:spPr>
      </p:pic>
      <p:sp>
        <p:nvSpPr>
          <p:cNvPr id="11" name="Rectangle 10"/>
          <p:cNvSpPr/>
          <p:nvPr/>
        </p:nvSpPr>
        <p:spPr>
          <a:xfrm>
            <a:off x="2271563" y="5844987"/>
            <a:ext cx="10520412"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14: </a:t>
            </a:r>
            <a:r>
              <a:rPr lang="en-US" i="1" dirty="0">
                <a:solidFill>
                  <a:prstClr val="black"/>
                </a:solidFill>
                <a:latin typeface="Calibri" panose="020F0502020204030204" pitchFamily="34" charset="0"/>
                <a:cs typeface="Calibri" panose="020F0502020204030204" pitchFamily="34" charset="0"/>
              </a:rPr>
              <a:t>Transfer function measurement of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using ABCD-parameter. </a:t>
            </a:r>
            <a:endParaRPr lang="en-US" sz="240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2119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16</a:t>
            </a:fld>
            <a:endParaRPr lang="de-DE"/>
          </a:p>
        </p:txBody>
      </p:sp>
      <p:sp>
        <p:nvSpPr>
          <p:cNvPr id="5" name="Title 4"/>
          <p:cNvSpPr>
            <a:spLocks noGrp="1"/>
          </p:cNvSpPr>
          <p:nvPr>
            <p:ph type="title"/>
          </p:nvPr>
        </p:nvSpPr>
        <p:spPr>
          <a:xfrm>
            <a:off x="478367" y="257427"/>
            <a:ext cx="11232000" cy="612000"/>
          </a:xfrm>
        </p:spPr>
        <p:txBody>
          <a:bodyPr/>
          <a:lstStyle/>
          <a:p>
            <a:pPr algn="ctr"/>
            <a:r>
              <a:rPr lang="en-US" sz="5400" dirty="0">
                <a:solidFill>
                  <a:schemeClr val="bg2">
                    <a:lumMod val="60000"/>
                    <a:lumOff val="40000"/>
                  </a:schemeClr>
                </a:solidFill>
              </a:rPr>
              <a:t>Linear Analysis- Discussion</a:t>
            </a:r>
          </a:p>
        </p:txBody>
      </p:sp>
      <p:sp>
        <p:nvSpPr>
          <p:cNvPr id="6" name="Text Placeholder 5"/>
          <p:cNvSpPr>
            <a:spLocks noGrp="1"/>
          </p:cNvSpPr>
          <p:nvPr>
            <p:ph type="body" sz="quarter" idx="13"/>
          </p:nvPr>
        </p:nvSpPr>
        <p:spPr>
          <a:xfrm>
            <a:off x="1562888" y="1058779"/>
            <a:ext cx="9346131" cy="4442929"/>
          </a:xfrm>
        </p:spPr>
        <p:txBody>
          <a:bodyPr/>
          <a:lstStyle/>
          <a:p>
            <a:pPr marL="342900" indent="-342900" algn="just">
              <a:buFont typeface="Wingdings" panose="05000000000000000000" pitchFamily="2" charset="2"/>
              <a:buChar char="Ø"/>
            </a:pPr>
            <a:r>
              <a:rPr lang="en-US" sz="2000" dirty="0">
                <a:solidFill>
                  <a:schemeClr val="tx1"/>
                </a:solidFill>
              </a:rPr>
              <a:t>Input Impedance has been tested for both of the measured and simulated filter. </a:t>
            </a:r>
          </a:p>
          <a:p>
            <a:pPr marL="342900" indent="-342900" algn="just">
              <a:buFont typeface="Wingdings" panose="05000000000000000000" pitchFamily="2" charset="2"/>
              <a:buChar char="Ø"/>
            </a:pPr>
            <a:r>
              <a:rPr lang="en-US" sz="2000" dirty="0">
                <a:solidFill>
                  <a:schemeClr val="tx1"/>
                </a:solidFill>
              </a:rPr>
              <a:t>Insertion and reflection losses for both of the measured and simulated filter are compared and estimated the differences due to the internal losses of the components.   </a:t>
            </a:r>
          </a:p>
          <a:p>
            <a:pPr marL="342900" indent="-342900" algn="just">
              <a:buFont typeface="Wingdings" panose="05000000000000000000" pitchFamily="2" charset="2"/>
              <a:buChar char="Ø"/>
            </a:pPr>
            <a:r>
              <a:rPr lang="en-US" sz="2000" dirty="0">
                <a:solidFill>
                  <a:schemeClr val="tx1"/>
                </a:solidFill>
              </a:rPr>
              <a:t>Calculations of the Transfer function for the both of the filter are as expected. </a:t>
            </a:r>
          </a:p>
          <a:p>
            <a:pPr marL="342900" indent="-342900" algn="just">
              <a:buFont typeface="Wingdings" panose="05000000000000000000" pitchFamily="2" charset="2"/>
              <a:buChar char="Ø"/>
            </a:pPr>
            <a:r>
              <a:rPr lang="en-US" sz="2000" dirty="0">
                <a:solidFill>
                  <a:schemeClr val="tx1"/>
                </a:solidFill>
              </a:rPr>
              <a:t>Very close results of the measured and simulated result proves the Filter’s efficiency. </a:t>
            </a:r>
          </a:p>
        </p:txBody>
      </p:sp>
      <p:pic>
        <p:nvPicPr>
          <p:cNvPr id="7" name="Picture 6"/>
          <p:cNvPicPr>
            <a:picLocks noChangeAspect="1"/>
          </p:cNvPicPr>
          <p:nvPr/>
        </p:nvPicPr>
        <p:blipFill>
          <a:blip r:embed="rId2"/>
          <a:stretch>
            <a:fillRect/>
          </a:stretch>
        </p:blipFill>
        <p:spPr>
          <a:xfrm>
            <a:off x="1607416" y="2671699"/>
            <a:ext cx="8483980" cy="3213281"/>
          </a:xfrm>
          <a:prstGeom prst="rect">
            <a:avLst/>
          </a:prstGeom>
        </p:spPr>
      </p:pic>
      <p:sp>
        <p:nvSpPr>
          <p:cNvPr id="8" name="Rectangle 7"/>
          <p:cNvSpPr/>
          <p:nvPr/>
        </p:nvSpPr>
        <p:spPr>
          <a:xfrm>
            <a:off x="2133597" y="5829792"/>
            <a:ext cx="8659217"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15: </a:t>
            </a:r>
            <a:r>
              <a:rPr lang="en-US" i="1" dirty="0">
                <a:solidFill>
                  <a:prstClr val="black"/>
                </a:solidFill>
                <a:latin typeface="Calibri" panose="020F0502020204030204" pitchFamily="34" charset="0"/>
                <a:cs typeface="Calibri" panose="020F0502020204030204" pitchFamily="34" charset="0"/>
              </a:rPr>
              <a:t>Impedance of a Common Mode </a:t>
            </a:r>
            <a:r>
              <a:rPr lang="en-US" i="1" dirty="0" smtClean="0">
                <a:solidFill>
                  <a:prstClr val="black"/>
                </a:solidFill>
                <a:latin typeface="Calibri" panose="020F0502020204030204" pitchFamily="34" charset="0"/>
                <a:cs typeface="Calibri" panose="020F0502020204030204" pitchFamily="34" charset="0"/>
              </a:rPr>
              <a:t>Choke (CMC) </a:t>
            </a:r>
            <a:r>
              <a:rPr lang="en-US" i="1" dirty="0">
                <a:solidFill>
                  <a:prstClr val="black"/>
                </a:solidFill>
                <a:latin typeface="Calibri" panose="020F0502020204030204" pitchFamily="34" charset="0"/>
                <a:cs typeface="Calibri" panose="020F0502020204030204" pitchFamily="34" charset="0"/>
              </a:rPr>
              <a:t>from theory and measured results</a:t>
            </a:r>
            <a:r>
              <a:rPr lang="en-US" sz="1600" dirty="0">
                <a:solidFill>
                  <a:prstClr val="black"/>
                </a:solidFill>
                <a:latin typeface="Calibri" panose="020F0502020204030204" pitchFamily="34" charset="0"/>
                <a:cs typeface="Calibri" panose="020F0502020204030204" pitchFamily="34" charset="0"/>
              </a:rPr>
              <a:t>. </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1569555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17</a:t>
            </a:fld>
            <a:endParaRPr lang="de-DE"/>
          </a:p>
        </p:txBody>
      </p:sp>
      <p:sp>
        <p:nvSpPr>
          <p:cNvPr id="5" name="Title 4"/>
          <p:cNvSpPr>
            <a:spLocks noGrp="1"/>
          </p:cNvSpPr>
          <p:nvPr>
            <p:ph type="title"/>
          </p:nvPr>
        </p:nvSpPr>
        <p:spPr>
          <a:xfrm>
            <a:off x="478367" y="257427"/>
            <a:ext cx="11232000" cy="791680"/>
          </a:xfrm>
        </p:spPr>
        <p:txBody>
          <a:bodyPr/>
          <a:lstStyle/>
          <a:p>
            <a:pPr algn="ctr"/>
            <a:r>
              <a:rPr lang="en-US" sz="5400" dirty="0">
                <a:solidFill>
                  <a:schemeClr val="bg2">
                    <a:lumMod val="60000"/>
                    <a:lumOff val="40000"/>
                  </a:schemeClr>
                </a:solidFill>
              </a:rPr>
              <a:t>Nonlinear Analysis</a:t>
            </a:r>
          </a:p>
        </p:txBody>
      </p:sp>
      <p:sp>
        <p:nvSpPr>
          <p:cNvPr id="8" name="Rectangle 7"/>
          <p:cNvSpPr/>
          <p:nvPr/>
        </p:nvSpPr>
        <p:spPr>
          <a:xfrm>
            <a:off x="721891" y="2115011"/>
            <a:ext cx="5207269" cy="3170099"/>
          </a:xfrm>
          <a:prstGeom prst="rect">
            <a:avLst/>
          </a:prstGeom>
        </p:spPr>
        <p:txBody>
          <a:bodyPr wrap="square">
            <a:spAutoFit/>
          </a:bodyPr>
          <a:lstStyle/>
          <a:p>
            <a:pPr marR="0"/>
            <a:r>
              <a:rPr lang="en-US" sz="2000" dirty="0">
                <a:solidFill>
                  <a:srgbClr val="3465A4"/>
                </a:solidFill>
                <a:latin typeface="Calibri" panose="020F0502020204030204" pitchFamily="34" charset="0"/>
                <a:cs typeface="Calibri" panose="020F0502020204030204" pitchFamily="34" charset="0"/>
              </a:rPr>
              <a:t>Time domain analysis:</a:t>
            </a:r>
            <a:r>
              <a:rPr lang="en-US" sz="2000" dirty="0">
                <a:solidFill>
                  <a:prstClr val="black"/>
                </a:solidFill>
                <a:latin typeface="Calibri" panose="020F0502020204030204" pitchFamily="34" charset="0"/>
                <a:cs typeface="Calibri" panose="020F0502020204030204" pitchFamily="34" charset="0"/>
              </a:rPr>
              <a:t> </a:t>
            </a:r>
            <a:endParaRPr lang="en-US" sz="2000" dirty="0" smtClean="0">
              <a:solidFill>
                <a:prstClr val="black"/>
              </a:solidFill>
              <a:latin typeface="Calibri" panose="020F0502020204030204" pitchFamily="34" charset="0"/>
              <a:cs typeface="Calibri" panose="020F0502020204030204" pitchFamily="34" charset="0"/>
            </a:endParaRPr>
          </a:p>
          <a:p>
            <a:pPr marR="0"/>
            <a:endParaRPr lang="en-US" sz="2000" dirty="0">
              <a:solidFill>
                <a:prstClr val="black"/>
              </a:solidFill>
              <a:latin typeface="Calibri" panose="020F0502020204030204" pitchFamily="34" charset="0"/>
              <a:cs typeface="Calibri" panose="020F0502020204030204" pitchFamily="34" charset="0"/>
            </a:endParaRPr>
          </a:p>
          <a:p>
            <a:pPr marL="285750" marR="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The best way to find out how a filter will work</a:t>
            </a:r>
          </a:p>
          <a:p>
            <a:pPr marL="285750" marR="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Essential to determine signal distortion due to the non-linearity of the device</a:t>
            </a:r>
          </a:p>
          <a:p>
            <a:pPr marL="285750" marR="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Signal value is determined of individual event for real numbers </a:t>
            </a:r>
          </a:p>
          <a:p>
            <a:pPr marL="285750" marR="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Graph shows how a signal changes with time</a:t>
            </a:r>
          </a:p>
          <a:p>
            <a:pPr marL="285750" marR="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Oscilloscope is used to see real signals in the time domain.</a:t>
            </a:r>
          </a:p>
        </p:txBody>
      </p:sp>
      <p:sp>
        <p:nvSpPr>
          <p:cNvPr id="9" name="Rectangle 8"/>
          <p:cNvSpPr/>
          <p:nvPr/>
        </p:nvSpPr>
        <p:spPr>
          <a:xfrm>
            <a:off x="6160166" y="2112466"/>
            <a:ext cx="5149525" cy="3477875"/>
          </a:xfrm>
          <a:prstGeom prst="rect">
            <a:avLst/>
          </a:prstGeom>
        </p:spPr>
        <p:txBody>
          <a:bodyPr wrap="square">
            <a:spAutoFit/>
          </a:bodyPr>
          <a:lstStyle/>
          <a:p>
            <a:pPr marR="0" algn="just"/>
            <a:r>
              <a:rPr lang="en-US" sz="2000" dirty="0">
                <a:solidFill>
                  <a:srgbClr val="3465A4"/>
                </a:solidFill>
                <a:latin typeface="Calibri" panose="020F0502020204030204" pitchFamily="34" charset="0"/>
                <a:cs typeface="Calibri" panose="020F0502020204030204" pitchFamily="34" charset="0"/>
              </a:rPr>
              <a:t>Frequency domain analysis:</a:t>
            </a:r>
            <a:r>
              <a:rPr lang="en-US" sz="2000" dirty="0">
                <a:solidFill>
                  <a:prstClr val="black"/>
                </a:solidFill>
                <a:latin typeface="Calibri" panose="020F0502020204030204" pitchFamily="34" charset="0"/>
                <a:cs typeface="Calibri" panose="020F0502020204030204" pitchFamily="34" charset="0"/>
              </a:rPr>
              <a:t> </a:t>
            </a:r>
            <a:endParaRPr lang="en-US" sz="2000" dirty="0" smtClean="0">
              <a:solidFill>
                <a:prstClr val="black"/>
              </a:solidFill>
              <a:latin typeface="Calibri" panose="020F0502020204030204" pitchFamily="34" charset="0"/>
              <a:cs typeface="Calibri" panose="020F0502020204030204" pitchFamily="34" charset="0"/>
            </a:endParaRPr>
          </a:p>
          <a:p>
            <a:pPr marR="0" algn="just"/>
            <a:endParaRPr lang="en-US" sz="2000" dirty="0">
              <a:solidFill>
                <a:prstClr val="black"/>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Displays how much of the signal exists within a given frequency band.</a:t>
            </a:r>
          </a:p>
          <a:p>
            <a:pPr marL="28575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Includes information of signals phase shift to recombine frequency components. </a:t>
            </a:r>
          </a:p>
          <a:p>
            <a:pPr marL="28575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Solutions can be converted from time domain to frequency domain using Fast Fourier Transform.</a:t>
            </a:r>
          </a:p>
          <a:p>
            <a:pPr marL="285750" indent="-285750" algn="just">
              <a:buFont typeface="Wingdings" panose="05000000000000000000" pitchFamily="2" charset="2"/>
              <a:buChar char="Ø"/>
            </a:pPr>
            <a:r>
              <a:rPr lang="en-US" sz="2000" dirty="0">
                <a:solidFill>
                  <a:prstClr val="black"/>
                </a:solidFill>
                <a:latin typeface="Calibri" panose="020F0502020204030204" pitchFamily="34" charset="0"/>
                <a:cs typeface="Calibri" panose="020F0502020204030204" pitchFamily="34" charset="0"/>
              </a:rPr>
              <a:t>Spectrum Analyzer is used to  visualize electronic signals in the frequency domain.</a:t>
            </a: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1378947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10.12.2021</a:t>
            </a:fld>
            <a:endParaRPr lang="de-DE"/>
          </a:p>
        </p:txBody>
      </p:sp>
      <p:sp>
        <p:nvSpPr>
          <p:cNvPr id="3" name="Footer Placeholder 2"/>
          <p:cNvSpPr>
            <a:spLocks noGrp="1"/>
          </p:cNvSpPr>
          <p:nvPr>
            <p:ph type="ftr" sz="quarter" idx="11"/>
          </p:nvPr>
        </p:nvSpPr>
        <p:spPr/>
        <p:txBody>
          <a:bodyPr/>
          <a:lstStyle/>
          <a:p>
            <a:r>
              <a:rPr lang="de-DE" smtClean="0"/>
              <a:t>Name der Präsentation, Name des Sprechers ©HSB</a:t>
            </a:r>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18</a:t>
            </a:fld>
            <a:endParaRPr lang="de-DE"/>
          </a:p>
        </p:txBody>
      </p:sp>
      <p:pic>
        <p:nvPicPr>
          <p:cNvPr id="7" name="Picture 6"/>
          <p:cNvPicPr>
            <a:picLocks noChangeAspect="1"/>
          </p:cNvPicPr>
          <p:nvPr/>
        </p:nvPicPr>
        <p:blipFill>
          <a:blip r:embed="rId2"/>
          <a:stretch>
            <a:fillRect/>
          </a:stretch>
        </p:blipFill>
        <p:spPr>
          <a:xfrm>
            <a:off x="337287" y="2117558"/>
            <a:ext cx="5505249" cy="2520819"/>
          </a:xfrm>
          <a:prstGeom prst="rect">
            <a:avLst/>
          </a:prstGeom>
        </p:spPr>
      </p:pic>
      <p:pic>
        <p:nvPicPr>
          <p:cNvPr id="8" name="Picture 7"/>
          <p:cNvPicPr>
            <a:picLocks noChangeAspect="1"/>
          </p:cNvPicPr>
          <p:nvPr/>
        </p:nvPicPr>
        <p:blipFill>
          <a:blip r:embed="rId3"/>
          <a:stretch>
            <a:fillRect/>
          </a:stretch>
        </p:blipFill>
        <p:spPr>
          <a:xfrm>
            <a:off x="5841056" y="2117558"/>
            <a:ext cx="6045793" cy="2530449"/>
          </a:xfrm>
          <a:prstGeom prst="rect">
            <a:avLst/>
          </a:prstGeom>
        </p:spPr>
      </p:pic>
      <p:sp>
        <p:nvSpPr>
          <p:cNvPr id="9" name="Title 4"/>
          <p:cNvSpPr>
            <a:spLocks noGrp="1"/>
          </p:cNvSpPr>
          <p:nvPr>
            <p:ph type="title"/>
          </p:nvPr>
        </p:nvSpPr>
        <p:spPr>
          <a:xfrm>
            <a:off x="478367" y="257427"/>
            <a:ext cx="11232000" cy="791680"/>
          </a:xfrm>
        </p:spPr>
        <p:txBody>
          <a:bodyPr/>
          <a:lstStyle/>
          <a:p>
            <a:pPr algn="ctr"/>
            <a:r>
              <a:rPr lang="en-US" sz="5400" dirty="0">
                <a:solidFill>
                  <a:schemeClr val="bg2">
                    <a:lumMod val="60000"/>
                    <a:lumOff val="40000"/>
                  </a:schemeClr>
                </a:solidFill>
              </a:rPr>
              <a:t>Nonlinear Analysis</a:t>
            </a:r>
          </a:p>
        </p:txBody>
      </p:sp>
      <p:sp>
        <p:nvSpPr>
          <p:cNvPr id="10" name="Rectangle 9"/>
          <p:cNvSpPr/>
          <p:nvPr/>
        </p:nvSpPr>
        <p:spPr>
          <a:xfrm>
            <a:off x="1232034" y="4828399"/>
            <a:ext cx="9445277"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15: Circuit design of CMF and DMF for doing time domain and frequency domain analysis.</a:t>
            </a:r>
            <a:endParaRPr lang="en-US" sz="2400" dirty="0">
              <a:solidFill>
                <a:prstClr val="black"/>
              </a:solidFill>
              <a:latin typeface="Calibri" panose="020F0502020204030204" pitchFamily="34" charset="0"/>
              <a:cs typeface="Calibri" panose="020F0502020204030204" pitchFamily="34" charset="0"/>
            </a:endParaRPr>
          </a:p>
        </p:txBody>
      </p:sp>
      <p:sp>
        <p:nvSpPr>
          <p:cNvPr id="11" name="Rectangle 10"/>
          <p:cNvSpPr/>
          <p:nvPr/>
        </p:nvSpPr>
        <p:spPr>
          <a:xfrm>
            <a:off x="337287" y="1461752"/>
            <a:ext cx="10414132" cy="400110"/>
          </a:xfrm>
          <a:prstGeom prst="rect">
            <a:avLst/>
          </a:prstGeom>
        </p:spPr>
        <p:txBody>
          <a:bodyPr wrap="square">
            <a:spAutoFit/>
          </a:bodyPr>
          <a:lstStyle/>
          <a:p>
            <a:pPr marR="0"/>
            <a:r>
              <a:rPr lang="en-US" sz="2000" dirty="0" smtClean="0">
                <a:solidFill>
                  <a:prstClr val="black"/>
                </a:solidFill>
                <a:latin typeface="Calibri" panose="020F0502020204030204" pitchFamily="34" charset="0"/>
                <a:cs typeface="Calibri" panose="020F0502020204030204" pitchFamily="34" charset="0"/>
              </a:rPr>
              <a:t>It is important to design circuit of the both filters so that the analyzing becomes easier to simulate.</a:t>
            </a:r>
            <a:endParaRPr lang="en-US" sz="200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921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09.12.2021</a:t>
            </a:fld>
            <a:endParaRPr lang="de-DE"/>
          </a:p>
        </p:txBody>
      </p:sp>
      <p:sp>
        <p:nvSpPr>
          <p:cNvPr id="3" name="Footer Placeholder 2"/>
          <p:cNvSpPr>
            <a:spLocks noGrp="1"/>
          </p:cNvSpPr>
          <p:nvPr>
            <p:ph type="ftr" sz="quarter" idx="11"/>
          </p:nvPr>
        </p:nvSpPr>
        <p:spPr/>
        <p:txBody>
          <a:bodyPr/>
          <a:lstStyle/>
          <a:p>
            <a:r>
              <a:rPr lang="de-DE" smtClean="0"/>
              <a:t>Name der Präsentation, Name des Sprechers ©HSB</a:t>
            </a:r>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19</a:t>
            </a:fld>
            <a:endParaRPr lang="de-DE"/>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31719" r="11386" b="39228"/>
          <a:stretch/>
        </p:blipFill>
        <p:spPr>
          <a:xfrm>
            <a:off x="7295950" y="2301570"/>
            <a:ext cx="4775404" cy="110483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9" t="13333" r="5824" b="43018"/>
          <a:stretch/>
        </p:blipFill>
        <p:spPr>
          <a:xfrm>
            <a:off x="7295950" y="3416026"/>
            <a:ext cx="4775403" cy="1590380"/>
          </a:xfrm>
          <a:prstGeom prst="rect">
            <a:avLst/>
          </a:prstGeom>
        </p:spPr>
      </p:pic>
      <p:pic>
        <p:nvPicPr>
          <p:cNvPr id="9" name="Picture 8"/>
          <p:cNvPicPr>
            <a:picLocks noChangeAspect="1"/>
          </p:cNvPicPr>
          <p:nvPr/>
        </p:nvPicPr>
        <p:blipFill>
          <a:blip r:embed="rId4"/>
          <a:stretch>
            <a:fillRect/>
          </a:stretch>
        </p:blipFill>
        <p:spPr>
          <a:xfrm>
            <a:off x="125128" y="1670532"/>
            <a:ext cx="7048299" cy="3495144"/>
          </a:xfrm>
          <a:prstGeom prst="rect">
            <a:avLst/>
          </a:prstGeom>
        </p:spPr>
      </p:pic>
      <p:sp>
        <p:nvSpPr>
          <p:cNvPr id="10" name="Rectangle 9"/>
          <p:cNvSpPr/>
          <p:nvPr/>
        </p:nvSpPr>
        <p:spPr>
          <a:xfrm>
            <a:off x="911190" y="5594349"/>
            <a:ext cx="10978906"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16: Hardware and Software simulation of 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with Comb Generator and </a:t>
            </a:r>
            <a:r>
              <a:rPr lang="en-US" i="1" dirty="0">
                <a:solidFill>
                  <a:prstClr val="black"/>
                </a:solidFill>
                <a:latin typeface="Calibri" panose="020F0502020204030204" pitchFamily="34" charset="0"/>
                <a:cs typeface="Calibri" panose="020F0502020204030204" pitchFamily="34" charset="0"/>
              </a:rPr>
              <a:t>Balun Transformer. </a:t>
            </a:r>
            <a:endParaRPr lang="en-US" dirty="0">
              <a:solidFill>
                <a:prstClr val="black"/>
              </a:solidFill>
              <a:latin typeface="Calibri" panose="020F0502020204030204" pitchFamily="34" charset="0"/>
              <a:cs typeface="Calibri" panose="020F0502020204030204" pitchFamily="34" charset="0"/>
            </a:endParaRPr>
          </a:p>
        </p:txBody>
      </p:sp>
      <p:sp>
        <p:nvSpPr>
          <p:cNvPr id="12" name="Title 4"/>
          <p:cNvSpPr>
            <a:spLocks noGrp="1"/>
          </p:cNvSpPr>
          <p:nvPr>
            <p:ph type="title"/>
          </p:nvPr>
        </p:nvSpPr>
        <p:spPr>
          <a:xfrm>
            <a:off x="478367" y="257425"/>
            <a:ext cx="11232000" cy="791680"/>
          </a:xfrm>
        </p:spPr>
        <p:txBody>
          <a:bodyPr/>
          <a:lstStyle/>
          <a:p>
            <a:pPr algn="ctr"/>
            <a:r>
              <a:rPr lang="en-US" sz="5400" dirty="0">
                <a:solidFill>
                  <a:schemeClr val="bg2">
                    <a:lumMod val="60000"/>
                    <a:lumOff val="40000"/>
                  </a:schemeClr>
                </a:solidFill>
              </a:rPr>
              <a:t>Nonlinear Analysis-Time Domain</a:t>
            </a:r>
          </a:p>
        </p:txBody>
      </p:sp>
    </p:spTree>
    <p:extLst>
      <p:ext uri="{BB962C8B-B14F-4D97-AF65-F5344CB8AC3E}">
        <p14:creationId xmlns:p14="http://schemas.microsoft.com/office/powerpoint/2010/main" val="1680376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8367" y="238173"/>
            <a:ext cx="11232000" cy="612000"/>
          </a:xfrm>
        </p:spPr>
        <p:txBody>
          <a:bodyPr/>
          <a:lstStyle/>
          <a:p>
            <a:pPr algn="ctr"/>
            <a:r>
              <a:rPr lang="en-US" sz="5400" dirty="0" smtClean="0">
                <a:cs typeface="Times New Roman" panose="02020603050405020304" pitchFamily="18" charset="0"/>
              </a:rPr>
              <a:t>Contents</a:t>
            </a:r>
            <a:endParaRPr lang="en-US" sz="5400" dirty="0">
              <a:cs typeface="Times New Roman" panose="02020603050405020304" pitchFamily="18" charset="0"/>
            </a:endParaRPr>
          </a:p>
        </p:txBody>
      </p:sp>
      <p:sp>
        <p:nvSpPr>
          <p:cNvPr id="5" name="Inhaltsplatzhalter 4"/>
          <p:cNvSpPr>
            <a:spLocks noGrp="1"/>
          </p:cNvSpPr>
          <p:nvPr>
            <p:ph type="body" sz="quarter" idx="13"/>
          </p:nvPr>
        </p:nvSpPr>
        <p:spPr/>
        <p:txBody>
          <a:bodyPr/>
          <a:lstStyle/>
          <a:p>
            <a:endParaRPr lang="en-US" dirty="0">
              <a:solidFill>
                <a:schemeClr val="bg1"/>
              </a:solidFill>
            </a:endParaRPr>
          </a:p>
          <a:p>
            <a:endParaRPr lang="de-DE" dirty="0"/>
          </a:p>
          <a:p>
            <a:endParaRPr lang="de-DE" dirty="0"/>
          </a:p>
          <a:p>
            <a:pPr marL="0" indent="0">
              <a:buNone/>
            </a:pPr>
            <a:endParaRPr lang="de-DE" dirty="0"/>
          </a:p>
        </p:txBody>
      </p:sp>
      <p:pic>
        <p:nvPicPr>
          <p:cNvPr id="7" name="Picture 6"/>
          <p:cNvPicPr>
            <a:picLocks noChangeAspect="1"/>
          </p:cNvPicPr>
          <p:nvPr/>
        </p:nvPicPr>
        <p:blipFill>
          <a:blip r:embed="rId2"/>
          <a:stretch>
            <a:fillRect/>
          </a:stretch>
        </p:blipFill>
        <p:spPr>
          <a:xfrm>
            <a:off x="523180" y="1415289"/>
            <a:ext cx="11187187" cy="4825741"/>
          </a:xfrm>
          <a:prstGeom prst="rect">
            <a:avLst/>
          </a:prstGeom>
        </p:spPr>
      </p:pic>
    </p:spTree>
    <p:extLst>
      <p:ext uri="{BB962C8B-B14F-4D97-AF65-F5344CB8AC3E}">
        <p14:creationId xmlns:p14="http://schemas.microsoft.com/office/powerpoint/2010/main" val="2362759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20</a:t>
            </a:fld>
            <a:endParaRPr lang="de-DE"/>
          </a:p>
        </p:txBody>
      </p:sp>
      <p:sp>
        <p:nvSpPr>
          <p:cNvPr id="5" name="Title 4"/>
          <p:cNvSpPr>
            <a:spLocks noGrp="1"/>
          </p:cNvSpPr>
          <p:nvPr>
            <p:ph type="title"/>
          </p:nvPr>
        </p:nvSpPr>
        <p:spPr>
          <a:xfrm>
            <a:off x="478367" y="257427"/>
            <a:ext cx="11232000" cy="791680"/>
          </a:xfrm>
        </p:spPr>
        <p:txBody>
          <a:bodyPr/>
          <a:lstStyle/>
          <a:p>
            <a:pPr algn="ctr"/>
            <a:r>
              <a:rPr lang="en-US" sz="5400" dirty="0">
                <a:solidFill>
                  <a:schemeClr val="bg2">
                    <a:lumMod val="60000"/>
                    <a:lumOff val="40000"/>
                  </a:schemeClr>
                </a:solidFill>
              </a:rPr>
              <a:t>Time Domain- Discussion</a:t>
            </a:r>
          </a:p>
        </p:txBody>
      </p:sp>
      <p:sp>
        <p:nvSpPr>
          <p:cNvPr id="6" name="Text Placeholder 5"/>
          <p:cNvSpPr>
            <a:spLocks noGrp="1"/>
          </p:cNvSpPr>
          <p:nvPr>
            <p:ph type="body" sz="quarter" idx="13"/>
          </p:nvPr>
        </p:nvSpPr>
        <p:spPr>
          <a:xfrm>
            <a:off x="778353" y="981780"/>
            <a:ext cx="10932014" cy="4539182"/>
          </a:xfrm>
        </p:spPr>
        <p:txBody>
          <a:bodyPr/>
          <a:lstStyle/>
          <a:p>
            <a:pPr marL="285750" indent="-285750" algn="just">
              <a:buFont typeface="Wingdings" panose="05000000000000000000" pitchFamily="2" charset="2"/>
              <a:buChar char="Ø"/>
            </a:pPr>
            <a:r>
              <a:rPr lang="en-US" sz="2000" dirty="0">
                <a:solidFill>
                  <a:schemeClr val="tx1"/>
                </a:solidFill>
              </a:rPr>
              <a:t>For a single tone sinusoidal input signal, the measured and simulated output results are pretty similar except for the peak.  </a:t>
            </a:r>
          </a:p>
          <a:p>
            <a:pPr marL="285750" indent="-285750" algn="just">
              <a:buFont typeface="Wingdings" panose="05000000000000000000" pitchFamily="2" charset="2"/>
              <a:buChar char="Ø"/>
            </a:pPr>
            <a:r>
              <a:rPr lang="en-US" sz="2000" dirty="0">
                <a:solidFill>
                  <a:schemeClr val="tx1"/>
                </a:solidFill>
              </a:rPr>
              <a:t>In the presence of noise the output voltage for both of the filter also results as expected.</a:t>
            </a:r>
          </a:p>
          <a:p>
            <a:pPr marL="285750" indent="-285750" algn="just">
              <a:buFont typeface="Wingdings" panose="05000000000000000000" pitchFamily="2" charset="2"/>
              <a:buChar char="Ø"/>
            </a:pPr>
            <a:r>
              <a:rPr lang="en-US" sz="2000" dirty="0">
                <a:solidFill>
                  <a:schemeClr val="tx1"/>
                </a:solidFill>
              </a:rPr>
              <a:t>In the time domain, the output power of measured and simulated filter gives nice and sharp transitions.</a:t>
            </a:r>
          </a:p>
          <a:p>
            <a:pPr marL="285750" indent="-285750" algn="just">
              <a:buFont typeface="Wingdings" panose="05000000000000000000" pitchFamily="2" charset="2"/>
              <a:buChar char="Ø"/>
            </a:pPr>
            <a:r>
              <a:rPr lang="en-US" sz="2000" dirty="0">
                <a:solidFill>
                  <a:schemeClr val="tx1"/>
                </a:solidFill>
              </a:rPr>
              <a:t>In the presence of noise, the output power indicates the good performance of the filter.   </a:t>
            </a:r>
          </a:p>
        </p:txBody>
      </p:sp>
      <p:pic>
        <p:nvPicPr>
          <p:cNvPr id="7" name="Picture 6"/>
          <p:cNvPicPr>
            <a:picLocks noChangeAspect="1"/>
          </p:cNvPicPr>
          <p:nvPr/>
        </p:nvPicPr>
        <p:blipFill>
          <a:blip r:embed="rId2"/>
          <a:stretch>
            <a:fillRect/>
          </a:stretch>
        </p:blipFill>
        <p:spPr>
          <a:xfrm>
            <a:off x="258590" y="3359217"/>
            <a:ext cx="5443459" cy="1982804"/>
          </a:xfrm>
          <a:prstGeom prst="rect">
            <a:avLst/>
          </a:prstGeom>
        </p:spPr>
      </p:pic>
      <p:pic>
        <p:nvPicPr>
          <p:cNvPr id="8" name="Picture 7"/>
          <p:cNvPicPr>
            <a:picLocks noChangeAspect="1"/>
          </p:cNvPicPr>
          <p:nvPr/>
        </p:nvPicPr>
        <p:blipFill>
          <a:blip r:embed="rId3"/>
          <a:stretch>
            <a:fillRect/>
          </a:stretch>
        </p:blipFill>
        <p:spPr>
          <a:xfrm>
            <a:off x="5690429" y="3359217"/>
            <a:ext cx="6346852" cy="1982804"/>
          </a:xfrm>
          <a:prstGeom prst="rect">
            <a:avLst/>
          </a:prstGeom>
        </p:spPr>
      </p:pic>
      <p:sp>
        <p:nvSpPr>
          <p:cNvPr id="9" name="Rectangle 8"/>
          <p:cNvSpPr/>
          <p:nvPr/>
        </p:nvSpPr>
        <p:spPr>
          <a:xfrm>
            <a:off x="843814" y="5507772"/>
            <a:ext cx="10937508"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21: </a:t>
            </a:r>
            <a:r>
              <a:rPr lang="en-US" i="1" dirty="0">
                <a:solidFill>
                  <a:prstClr val="black"/>
                </a:solidFill>
                <a:latin typeface="Calibri" panose="020F0502020204030204" pitchFamily="34" charset="0"/>
                <a:cs typeface="Calibri" panose="020F0502020204030204" pitchFamily="34" charset="0"/>
              </a:rPr>
              <a:t>Expected input and output signal amplitude of a Common Mode Filter and Differential Mode Filter</a:t>
            </a:r>
            <a:endParaRPr lang="en-US"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2668084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21</a:t>
            </a:fld>
            <a:endParaRPr lang="de-DE"/>
          </a:p>
        </p:txBody>
      </p:sp>
      <p:sp>
        <p:nvSpPr>
          <p:cNvPr id="5" name="Title 4"/>
          <p:cNvSpPr>
            <a:spLocks noGrp="1"/>
          </p:cNvSpPr>
          <p:nvPr>
            <p:ph type="title"/>
          </p:nvPr>
        </p:nvSpPr>
        <p:spPr>
          <a:xfrm>
            <a:off x="478367" y="257425"/>
            <a:ext cx="11232000" cy="791680"/>
          </a:xfrm>
        </p:spPr>
        <p:txBody>
          <a:bodyPr/>
          <a:lstStyle/>
          <a:p>
            <a:pPr algn="ctr"/>
            <a:r>
              <a:rPr lang="en-US" sz="5400" dirty="0">
                <a:solidFill>
                  <a:schemeClr val="bg2">
                    <a:lumMod val="60000"/>
                    <a:lumOff val="40000"/>
                  </a:schemeClr>
                </a:solidFill>
              </a:rPr>
              <a:t>Nonlinear Analysis-Time Domain</a:t>
            </a:r>
          </a:p>
        </p:txBody>
      </p:sp>
      <p:sp>
        <p:nvSpPr>
          <p:cNvPr id="6" name="Text Placeholder 5"/>
          <p:cNvSpPr>
            <a:spLocks noGrp="1"/>
          </p:cNvSpPr>
          <p:nvPr>
            <p:ph type="body" sz="quarter" idx="13"/>
          </p:nvPr>
        </p:nvSpPr>
        <p:spPr>
          <a:xfrm>
            <a:off x="760396" y="991400"/>
            <a:ext cx="10587790" cy="4673935"/>
          </a:xfrm>
        </p:spPr>
        <p:txBody>
          <a:bodyPr/>
          <a:lstStyle/>
          <a:p>
            <a:r>
              <a:rPr lang="en-US" sz="2000" b="1" dirty="0">
                <a:solidFill>
                  <a:schemeClr val="tx1"/>
                </a:solidFill>
              </a:rPr>
              <a:t>Voltage measurements: </a:t>
            </a:r>
            <a:r>
              <a:rPr lang="en-US" sz="2000" dirty="0">
                <a:solidFill>
                  <a:schemeClr val="tx1"/>
                </a:solidFill>
              </a:rPr>
              <a:t>It is essential because the input output results estimate the existence of noise in a filter. Without any noise the voltage measurements are as following:</a:t>
            </a:r>
          </a:p>
        </p:txBody>
      </p:sp>
      <p:sp>
        <p:nvSpPr>
          <p:cNvPr id="9" name="Rectangle 8"/>
          <p:cNvSpPr/>
          <p:nvPr/>
        </p:nvSpPr>
        <p:spPr>
          <a:xfrm>
            <a:off x="1886552" y="5948032"/>
            <a:ext cx="11309685"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17: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voltage measurement in time domain using sinusoidal signal.</a:t>
            </a:r>
            <a:endParaRPr lang="en-US" dirty="0">
              <a:solidFill>
                <a:prstClr val="black"/>
              </a:solidFill>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7758142" y="3010264"/>
            <a:ext cx="2524916" cy="1306568"/>
          </a:xfrm>
          <a:prstGeom prst="rect">
            <a:avLst/>
          </a:prstGeom>
        </p:spPr>
      </p:pic>
      <p:sp>
        <p:nvSpPr>
          <p:cNvPr id="12"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3" name="Picture 2"/>
          <p:cNvPicPr>
            <a:picLocks noChangeAspect="1"/>
          </p:cNvPicPr>
          <p:nvPr/>
        </p:nvPicPr>
        <p:blipFill>
          <a:blip r:embed="rId3"/>
          <a:stretch>
            <a:fillRect/>
          </a:stretch>
        </p:blipFill>
        <p:spPr>
          <a:xfrm>
            <a:off x="6106611" y="1697034"/>
            <a:ext cx="5968422" cy="4242385"/>
          </a:xfrm>
          <a:prstGeom prst="rect">
            <a:avLst/>
          </a:prstGeom>
        </p:spPr>
      </p:pic>
      <p:pic>
        <p:nvPicPr>
          <p:cNvPr id="13" name="Picture 12"/>
          <p:cNvPicPr>
            <a:picLocks noChangeAspect="1"/>
          </p:cNvPicPr>
          <p:nvPr/>
        </p:nvPicPr>
        <p:blipFill>
          <a:blip r:embed="rId4"/>
          <a:stretch>
            <a:fillRect/>
          </a:stretch>
        </p:blipFill>
        <p:spPr>
          <a:xfrm>
            <a:off x="116618" y="1697034"/>
            <a:ext cx="5989994" cy="4242385"/>
          </a:xfrm>
          <a:prstGeom prst="rect">
            <a:avLst/>
          </a:prstGeom>
        </p:spPr>
      </p:pic>
    </p:spTree>
    <p:extLst>
      <p:ext uri="{BB962C8B-B14F-4D97-AF65-F5344CB8AC3E}">
        <p14:creationId xmlns:p14="http://schemas.microsoft.com/office/powerpoint/2010/main" val="1312353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22</a:t>
            </a:fld>
            <a:endParaRPr lang="de-DE"/>
          </a:p>
        </p:txBody>
      </p:sp>
      <p:sp>
        <p:nvSpPr>
          <p:cNvPr id="5" name="Title 4"/>
          <p:cNvSpPr>
            <a:spLocks noGrp="1"/>
          </p:cNvSpPr>
          <p:nvPr>
            <p:ph type="title"/>
          </p:nvPr>
        </p:nvSpPr>
        <p:spPr>
          <a:xfrm>
            <a:off x="478367" y="257428"/>
            <a:ext cx="11232000" cy="791680"/>
          </a:xfrm>
        </p:spPr>
        <p:txBody>
          <a:bodyPr/>
          <a:lstStyle/>
          <a:p>
            <a:pPr algn="ctr"/>
            <a:r>
              <a:rPr lang="en-US" sz="5400" dirty="0">
                <a:solidFill>
                  <a:schemeClr val="bg2">
                    <a:lumMod val="60000"/>
                    <a:lumOff val="40000"/>
                  </a:schemeClr>
                </a:solidFill>
              </a:rPr>
              <a:t>Nonlinear Analysis-Time Domain</a:t>
            </a:r>
          </a:p>
        </p:txBody>
      </p:sp>
      <p:sp>
        <p:nvSpPr>
          <p:cNvPr id="6" name="Text Placeholder 5"/>
          <p:cNvSpPr>
            <a:spLocks noGrp="1"/>
          </p:cNvSpPr>
          <p:nvPr>
            <p:ph type="body" sz="quarter" idx="13"/>
          </p:nvPr>
        </p:nvSpPr>
        <p:spPr>
          <a:xfrm>
            <a:off x="837398" y="1078029"/>
            <a:ext cx="10872969" cy="4673935"/>
          </a:xfrm>
        </p:spPr>
        <p:txBody>
          <a:bodyPr/>
          <a:lstStyle/>
          <a:p>
            <a:r>
              <a:rPr lang="en-US" sz="2000" dirty="0">
                <a:solidFill>
                  <a:schemeClr val="tx1"/>
                </a:solidFill>
              </a:rPr>
              <a:t>With the involvement of noise the voltage measurements are as following:</a:t>
            </a:r>
          </a:p>
        </p:txBody>
      </p:sp>
      <p:sp>
        <p:nvSpPr>
          <p:cNvPr id="11" name="Rectangle 10"/>
          <p:cNvSpPr/>
          <p:nvPr/>
        </p:nvSpPr>
        <p:spPr>
          <a:xfrm>
            <a:off x="1992429" y="5909369"/>
            <a:ext cx="8325853"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18: </a:t>
            </a:r>
            <a:r>
              <a:rPr lang="en-US" i="1" dirty="0">
                <a:solidFill>
                  <a:prstClr val="black"/>
                </a:solidFill>
                <a:latin typeface="Calibri" panose="020F0502020204030204" pitchFamily="34" charset="0"/>
                <a:cs typeface="Calibri" panose="020F0502020204030204" pitchFamily="34" charset="0"/>
              </a:rPr>
              <a:t>CMF and DMF voltage measurement in time domain using sinusoidal </a:t>
            </a:r>
            <a:r>
              <a:rPr lang="en-US" i="1" dirty="0" smtClean="0">
                <a:solidFill>
                  <a:prstClr val="black"/>
                </a:solidFill>
                <a:latin typeface="Calibri" panose="020F0502020204030204" pitchFamily="34" charset="0"/>
                <a:cs typeface="Calibri" panose="020F0502020204030204" pitchFamily="34" charset="0"/>
              </a:rPr>
              <a:t>noise.</a:t>
            </a:r>
            <a:endParaRPr lang="en-US" sz="2400" dirty="0">
              <a:solidFill>
                <a:prstClr val="black"/>
              </a:solidFill>
              <a:latin typeface="Calibri" panose="020F0502020204030204" pitchFamily="34" charset="0"/>
              <a:cs typeface="Calibri" panose="020F0502020204030204" pitchFamily="34" charset="0"/>
            </a:endParaRPr>
          </a:p>
        </p:txBody>
      </p:sp>
      <p:sp>
        <p:nvSpPr>
          <p:cNvPr id="12"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3" name="Picture 2"/>
          <p:cNvPicPr>
            <a:picLocks noChangeAspect="1"/>
          </p:cNvPicPr>
          <p:nvPr/>
        </p:nvPicPr>
        <p:blipFill>
          <a:blip r:embed="rId2"/>
          <a:stretch>
            <a:fillRect/>
          </a:stretch>
        </p:blipFill>
        <p:spPr>
          <a:xfrm>
            <a:off x="127816" y="1527003"/>
            <a:ext cx="6018186" cy="4268713"/>
          </a:xfrm>
          <a:prstGeom prst="rect">
            <a:avLst/>
          </a:prstGeom>
        </p:spPr>
      </p:pic>
      <p:pic>
        <p:nvPicPr>
          <p:cNvPr id="13" name="Picture 12"/>
          <p:cNvPicPr>
            <a:picLocks noChangeAspect="1"/>
          </p:cNvPicPr>
          <p:nvPr/>
        </p:nvPicPr>
        <p:blipFill>
          <a:blip r:embed="rId3"/>
          <a:stretch>
            <a:fillRect/>
          </a:stretch>
        </p:blipFill>
        <p:spPr>
          <a:xfrm>
            <a:off x="6130353" y="1537756"/>
            <a:ext cx="5984647" cy="4243083"/>
          </a:xfrm>
          <a:prstGeom prst="rect">
            <a:avLst/>
          </a:prstGeom>
        </p:spPr>
      </p:pic>
    </p:spTree>
    <p:extLst>
      <p:ext uri="{BB962C8B-B14F-4D97-AF65-F5344CB8AC3E}">
        <p14:creationId xmlns:p14="http://schemas.microsoft.com/office/powerpoint/2010/main" val="1136872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23</a:t>
            </a:fld>
            <a:endParaRPr lang="de-DE"/>
          </a:p>
        </p:txBody>
      </p:sp>
      <p:sp>
        <p:nvSpPr>
          <p:cNvPr id="5" name="Title 4"/>
          <p:cNvSpPr>
            <a:spLocks noGrp="1"/>
          </p:cNvSpPr>
          <p:nvPr>
            <p:ph type="title"/>
          </p:nvPr>
        </p:nvSpPr>
        <p:spPr>
          <a:xfrm>
            <a:off x="478367" y="257429"/>
            <a:ext cx="11232000" cy="791680"/>
          </a:xfrm>
        </p:spPr>
        <p:txBody>
          <a:bodyPr/>
          <a:lstStyle/>
          <a:p>
            <a:pPr algn="ctr"/>
            <a:r>
              <a:rPr lang="en-US" sz="5400" dirty="0">
                <a:solidFill>
                  <a:schemeClr val="bg2">
                    <a:lumMod val="60000"/>
                    <a:lumOff val="40000"/>
                  </a:schemeClr>
                </a:solidFill>
              </a:rPr>
              <a:t>Nonlinear Analysis-Time Domain</a:t>
            </a:r>
          </a:p>
        </p:txBody>
      </p:sp>
      <p:sp>
        <p:nvSpPr>
          <p:cNvPr id="6" name="Text Placeholder 5"/>
          <p:cNvSpPr>
            <a:spLocks noGrp="1"/>
          </p:cNvSpPr>
          <p:nvPr>
            <p:ph type="body" sz="quarter" idx="13"/>
          </p:nvPr>
        </p:nvSpPr>
        <p:spPr>
          <a:xfrm>
            <a:off x="741144" y="1039531"/>
            <a:ext cx="10568539" cy="4673935"/>
          </a:xfrm>
        </p:spPr>
        <p:txBody>
          <a:bodyPr/>
          <a:lstStyle/>
          <a:p>
            <a:r>
              <a:rPr lang="en-US" sz="2000" b="1" dirty="0">
                <a:solidFill>
                  <a:schemeClr val="tx1"/>
                </a:solidFill>
              </a:rPr>
              <a:t>Power measurements: </a:t>
            </a:r>
            <a:r>
              <a:rPr lang="en-US" sz="2000" dirty="0">
                <a:solidFill>
                  <a:schemeClr val="tx1"/>
                </a:solidFill>
              </a:rPr>
              <a:t>It is essential because the input and output power estimates the filter quality. The simulated input output results without noise are like: </a:t>
            </a:r>
          </a:p>
        </p:txBody>
      </p:sp>
      <p:pic>
        <p:nvPicPr>
          <p:cNvPr id="7" name="Picture 6"/>
          <p:cNvPicPr>
            <a:picLocks noChangeAspect="1"/>
          </p:cNvPicPr>
          <p:nvPr/>
        </p:nvPicPr>
        <p:blipFill>
          <a:blip r:embed="rId2"/>
          <a:stretch>
            <a:fillRect/>
          </a:stretch>
        </p:blipFill>
        <p:spPr>
          <a:xfrm>
            <a:off x="344939" y="1727997"/>
            <a:ext cx="5816044" cy="4125653"/>
          </a:xfrm>
          <a:prstGeom prst="rect">
            <a:avLst/>
          </a:prstGeom>
        </p:spPr>
      </p:pic>
      <p:pic>
        <p:nvPicPr>
          <p:cNvPr id="8" name="Picture 7"/>
          <p:cNvPicPr>
            <a:picLocks noChangeAspect="1"/>
          </p:cNvPicPr>
          <p:nvPr/>
        </p:nvPicPr>
        <p:blipFill>
          <a:blip r:embed="rId3"/>
          <a:stretch>
            <a:fillRect/>
          </a:stretch>
        </p:blipFill>
        <p:spPr>
          <a:xfrm>
            <a:off x="6122489" y="1727997"/>
            <a:ext cx="5786429" cy="4120631"/>
          </a:xfrm>
          <a:prstGeom prst="rect">
            <a:avLst/>
          </a:prstGeom>
        </p:spPr>
      </p:pic>
      <p:sp>
        <p:nvSpPr>
          <p:cNvPr id="9" name="Rectangle 8"/>
          <p:cNvSpPr/>
          <p:nvPr/>
        </p:nvSpPr>
        <p:spPr>
          <a:xfrm>
            <a:off x="1925053" y="5883951"/>
            <a:ext cx="10732171"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19: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power measurement in time domain using sinusoidal signal.</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2566632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24</a:t>
            </a:fld>
            <a:endParaRPr lang="de-DE"/>
          </a:p>
        </p:txBody>
      </p:sp>
      <p:sp>
        <p:nvSpPr>
          <p:cNvPr id="5" name="Title 4"/>
          <p:cNvSpPr>
            <a:spLocks noGrp="1"/>
          </p:cNvSpPr>
          <p:nvPr>
            <p:ph type="title"/>
          </p:nvPr>
        </p:nvSpPr>
        <p:spPr>
          <a:xfrm>
            <a:off x="478367" y="257425"/>
            <a:ext cx="11232000" cy="791680"/>
          </a:xfrm>
        </p:spPr>
        <p:txBody>
          <a:bodyPr/>
          <a:lstStyle/>
          <a:p>
            <a:pPr algn="ctr"/>
            <a:r>
              <a:rPr lang="en-US" sz="5400" dirty="0">
                <a:solidFill>
                  <a:schemeClr val="bg2">
                    <a:lumMod val="60000"/>
                    <a:lumOff val="40000"/>
                  </a:schemeClr>
                </a:solidFill>
              </a:rPr>
              <a:t>Nonlinear Analysis-Time Domain</a:t>
            </a:r>
          </a:p>
        </p:txBody>
      </p:sp>
      <p:sp>
        <p:nvSpPr>
          <p:cNvPr id="6" name="Text Placeholder 5"/>
          <p:cNvSpPr>
            <a:spLocks noGrp="1"/>
          </p:cNvSpPr>
          <p:nvPr>
            <p:ph type="body" sz="quarter" idx="13"/>
          </p:nvPr>
        </p:nvSpPr>
        <p:spPr>
          <a:xfrm>
            <a:off x="625641" y="1042424"/>
            <a:ext cx="11084725" cy="4536290"/>
          </a:xfrm>
        </p:spPr>
        <p:txBody>
          <a:bodyPr/>
          <a:lstStyle/>
          <a:p>
            <a:r>
              <a:rPr lang="en-US" sz="2000" dirty="0" smtClean="0">
                <a:solidFill>
                  <a:schemeClr val="tx1"/>
                </a:solidFill>
              </a:rPr>
              <a:t>  The </a:t>
            </a:r>
            <a:r>
              <a:rPr lang="en-US" sz="2000" dirty="0">
                <a:solidFill>
                  <a:schemeClr val="tx1"/>
                </a:solidFill>
              </a:rPr>
              <a:t>simulation results for measuring power with the involvement of noise are in the following:</a:t>
            </a:r>
          </a:p>
        </p:txBody>
      </p:sp>
      <p:pic>
        <p:nvPicPr>
          <p:cNvPr id="7" name="Picture 6"/>
          <p:cNvPicPr>
            <a:picLocks noChangeAspect="1"/>
          </p:cNvPicPr>
          <p:nvPr/>
        </p:nvPicPr>
        <p:blipFill>
          <a:blip r:embed="rId2"/>
          <a:stretch>
            <a:fillRect/>
          </a:stretch>
        </p:blipFill>
        <p:spPr>
          <a:xfrm>
            <a:off x="217169" y="1578543"/>
            <a:ext cx="5846742" cy="4138429"/>
          </a:xfrm>
          <a:prstGeom prst="rect">
            <a:avLst/>
          </a:prstGeom>
        </p:spPr>
      </p:pic>
      <p:pic>
        <p:nvPicPr>
          <p:cNvPr id="8" name="Picture 7"/>
          <p:cNvPicPr>
            <a:picLocks noChangeAspect="1"/>
          </p:cNvPicPr>
          <p:nvPr/>
        </p:nvPicPr>
        <p:blipFill>
          <a:blip r:embed="rId3"/>
          <a:stretch>
            <a:fillRect/>
          </a:stretch>
        </p:blipFill>
        <p:spPr>
          <a:xfrm>
            <a:off x="6055867" y="1578543"/>
            <a:ext cx="5871399" cy="4162341"/>
          </a:xfrm>
          <a:prstGeom prst="rect">
            <a:avLst/>
          </a:prstGeom>
        </p:spPr>
      </p:pic>
      <p:sp>
        <p:nvSpPr>
          <p:cNvPr id="9" name="Rectangle 8"/>
          <p:cNvSpPr/>
          <p:nvPr/>
        </p:nvSpPr>
        <p:spPr>
          <a:xfrm>
            <a:off x="1973174" y="5769825"/>
            <a:ext cx="11084725"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20: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power measurement in time domain using sinusoidal noise.</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1296989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08.12.2021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25</a:t>
            </a:fld>
            <a:endParaRPr lang="de-DE"/>
          </a:p>
        </p:txBody>
      </p:sp>
      <p:sp>
        <p:nvSpPr>
          <p:cNvPr id="5" name="Title 4"/>
          <p:cNvSpPr>
            <a:spLocks noGrp="1"/>
          </p:cNvSpPr>
          <p:nvPr>
            <p:ph type="title"/>
          </p:nvPr>
        </p:nvSpPr>
        <p:spPr>
          <a:xfrm>
            <a:off x="478367" y="257425"/>
            <a:ext cx="11232000" cy="714727"/>
          </a:xfrm>
        </p:spPr>
        <p:txBody>
          <a:bodyPr/>
          <a:lstStyle/>
          <a:p>
            <a:pPr algn="ctr"/>
            <a:r>
              <a:rPr lang="en-US" sz="5400" dirty="0">
                <a:solidFill>
                  <a:schemeClr val="bg2">
                    <a:lumMod val="60000"/>
                    <a:lumOff val="40000"/>
                  </a:schemeClr>
                </a:solidFill>
              </a:rPr>
              <a:t>Nonlinear Analysis-Frequency Domain</a:t>
            </a:r>
            <a:endParaRPr lang="en-US" sz="5400" dirty="0"/>
          </a:p>
        </p:txBody>
      </p:sp>
      <p:sp>
        <p:nvSpPr>
          <p:cNvPr id="6" name="Text Placeholder 5"/>
          <p:cNvSpPr>
            <a:spLocks noGrp="1"/>
          </p:cNvSpPr>
          <p:nvPr>
            <p:ph type="body" sz="quarter" idx="13"/>
          </p:nvPr>
        </p:nvSpPr>
        <p:spPr>
          <a:xfrm>
            <a:off x="808521" y="1049157"/>
            <a:ext cx="10901845" cy="4596933"/>
          </a:xfrm>
        </p:spPr>
        <p:txBody>
          <a:bodyPr/>
          <a:lstStyle/>
          <a:p>
            <a:r>
              <a:rPr lang="en-US" sz="2000" b="1" dirty="0">
                <a:solidFill>
                  <a:schemeClr val="tx1"/>
                </a:solidFill>
              </a:rPr>
              <a:t>Voltage measurements: </a:t>
            </a:r>
            <a:r>
              <a:rPr lang="en-US" sz="2000" dirty="0">
                <a:solidFill>
                  <a:schemeClr val="tx1"/>
                </a:solidFill>
              </a:rPr>
              <a:t>It is obtained after fast furrier transform of the time domain response. </a:t>
            </a:r>
            <a:r>
              <a:rPr lang="en-US" sz="2000" dirty="0" smtClean="0">
                <a:solidFill>
                  <a:schemeClr val="tx1"/>
                </a:solidFill>
              </a:rPr>
              <a:t>The </a:t>
            </a:r>
            <a:r>
              <a:rPr lang="en-US" sz="2000" dirty="0">
                <a:solidFill>
                  <a:schemeClr val="tx1"/>
                </a:solidFill>
              </a:rPr>
              <a:t>simulation results of voltage measurements having noise source is in following:</a:t>
            </a:r>
          </a:p>
        </p:txBody>
      </p:sp>
      <p:pic>
        <p:nvPicPr>
          <p:cNvPr id="7" name="Picture 6"/>
          <p:cNvPicPr>
            <a:picLocks noChangeAspect="1"/>
          </p:cNvPicPr>
          <p:nvPr/>
        </p:nvPicPr>
        <p:blipFill>
          <a:blip r:embed="rId2"/>
          <a:stretch>
            <a:fillRect/>
          </a:stretch>
        </p:blipFill>
        <p:spPr>
          <a:xfrm>
            <a:off x="693019" y="1999916"/>
            <a:ext cx="5197640" cy="4008066"/>
          </a:xfrm>
          <a:prstGeom prst="rect">
            <a:avLst/>
          </a:prstGeom>
        </p:spPr>
      </p:pic>
      <p:pic>
        <p:nvPicPr>
          <p:cNvPr id="8" name="Picture 7"/>
          <p:cNvPicPr>
            <a:picLocks noChangeAspect="1"/>
          </p:cNvPicPr>
          <p:nvPr/>
        </p:nvPicPr>
        <p:blipFill>
          <a:blip r:embed="rId3"/>
          <a:stretch>
            <a:fillRect/>
          </a:stretch>
        </p:blipFill>
        <p:spPr>
          <a:xfrm>
            <a:off x="5886884" y="2021307"/>
            <a:ext cx="5768976" cy="4102179"/>
          </a:xfrm>
          <a:prstGeom prst="rect">
            <a:avLst/>
          </a:prstGeom>
        </p:spPr>
      </p:pic>
      <p:sp>
        <p:nvSpPr>
          <p:cNvPr id="9" name="Rectangle 8"/>
          <p:cNvSpPr/>
          <p:nvPr/>
        </p:nvSpPr>
        <p:spPr>
          <a:xfrm>
            <a:off x="1732546" y="6006705"/>
            <a:ext cx="10578165"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22: CMF and DMF voltage </a:t>
            </a:r>
            <a:r>
              <a:rPr lang="en-US" i="1" dirty="0">
                <a:solidFill>
                  <a:prstClr val="black"/>
                </a:solidFill>
                <a:latin typeface="Calibri" panose="020F0502020204030204" pitchFamily="34" charset="0"/>
                <a:cs typeface="Calibri" panose="020F0502020204030204" pitchFamily="34" charset="0"/>
              </a:rPr>
              <a:t>measurement in frequency domain using sinusoidal noise.</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19994127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08.12.2021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26</a:t>
            </a:fld>
            <a:endParaRPr lang="de-DE"/>
          </a:p>
        </p:txBody>
      </p:sp>
      <p:sp>
        <p:nvSpPr>
          <p:cNvPr id="5" name="Title 4"/>
          <p:cNvSpPr>
            <a:spLocks noGrp="1"/>
          </p:cNvSpPr>
          <p:nvPr>
            <p:ph type="title"/>
          </p:nvPr>
        </p:nvSpPr>
        <p:spPr>
          <a:xfrm>
            <a:off x="478367" y="257426"/>
            <a:ext cx="11232000" cy="705101"/>
          </a:xfrm>
        </p:spPr>
        <p:txBody>
          <a:bodyPr/>
          <a:lstStyle/>
          <a:p>
            <a:pPr algn="ctr"/>
            <a:r>
              <a:rPr lang="en-US" sz="5400" dirty="0">
                <a:solidFill>
                  <a:schemeClr val="bg2">
                    <a:lumMod val="60000"/>
                    <a:lumOff val="40000"/>
                  </a:schemeClr>
                </a:solidFill>
              </a:rPr>
              <a:t>Nonlinear Analysis-Frequency Domain</a:t>
            </a:r>
          </a:p>
        </p:txBody>
      </p:sp>
      <p:sp>
        <p:nvSpPr>
          <p:cNvPr id="6" name="Text Placeholder 5"/>
          <p:cNvSpPr>
            <a:spLocks noGrp="1"/>
          </p:cNvSpPr>
          <p:nvPr>
            <p:ph type="body" sz="quarter" idx="13"/>
          </p:nvPr>
        </p:nvSpPr>
        <p:spPr>
          <a:xfrm>
            <a:off x="478365" y="1116529"/>
            <a:ext cx="11415336" cy="4606558"/>
          </a:xfrm>
        </p:spPr>
        <p:txBody>
          <a:bodyPr/>
          <a:lstStyle/>
          <a:p>
            <a:r>
              <a:rPr lang="en-US" sz="2000" dirty="0">
                <a:solidFill>
                  <a:schemeClr val="tx1"/>
                </a:solidFill>
              </a:rPr>
              <a:t>Power measurements: It is essential because the harmonic output power estimates the power losses of the nonlinear system. </a:t>
            </a:r>
            <a:r>
              <a:rPr lang="en-US" sz="2000" dirty="0" smtClean="0">
                <a:solidFill>
                  <a:schemeClr val="tx1"/>
                </a:solidFill>
              </a:rPr>
              <a:t>Simulated </a:t>
            </a:r>
            <a:r>
              <a:rPr lang="en-US" sz="2000" dirty="0">
                <a:solidFill>
                  <a:schemeClr val="tx1"/>
                </a:solidFill>
              </a:rPr>
              <a:t>Input and Output power for both of the filter with the noise are in followed:</a:t>
            </a:r>
          </a:p>
        </p:txBody>
      </p:sp>
      <p:pic>
        <p:nvPicPr>
          <p:cNvPr id="7" name="Picture 6"/>
          <p:cNvPicPr>
            <a:picLocks noChangeAspect="1"/>
          </p:cNvPicPr>
          <p:nvPr/>
        </p:nvPicPr>
        <p:blipFill>
          <a:blip r:embed="rId2"/>
          <a:stretch>
            <a:fillRect/>
          </a:stretch>
        </p:blipFill>
        <p:spPr>
          <a:xfrm>
            <a:off x="370702" y="1785800"/>
            <a:ext cx="5712464" cy="4049882"/>
          </a:xfrm>
          <a:prstGeom prst="rect">
            <a:avLst/>
          </a:prstGeom>
        </p:spPr>
      </p:pic>
      <p:pic>
        <p:nvPicPr>
          <p:cNvPr id="8" name="Picture 7"/>
          <p:cNvPicPr>
            <a:picLocks noChangeAspect="1"/>
          </p:cNvPicPr>
          <p:nvPr/>
        </p:nvPicPr>
        <p:blipFill>
          <a:blip r:embed="rId3"/>
          <a:stretch>
            <a:fillRect/>
          </a:stretch>
        </p:blipFill>
        <p:spPr>
          <a:xfrm>
            <a:off x="6092791" y="1795423"/>
            <a:ext cx="5733535" cy="4051496"/>
          </a:xfrm>
          <a:prstGeom prst="rect">
            <a:avLst/>
          </a:prstGeom>
        </p:spPr>
      </p:pic>
      <p:sp>
        <p:nvSpPr>
          <p:cNvPr id="9" name="Rectangle 8"/>
          <p:cNvSpPr/>
          <p:nvPr/>
        </p:nvSpPr>
        <p:spPr>
          <a:xfrm>
            <a:off x="1742170" y="5880557"/>
            <a:ext cx="11014199"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23: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power measurement in frequency domain using sinusoidal noise.</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1469494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27</a:t>
            </a:fld>
            <a:endParaRPr lang="de-DE"/>
          </a:p>
        </p:txBody>
      </p:sp>
      <p:sp>
        <p:nvSpPr>
          <p:cNvPr id="5" name="Title 4"/>
          <p:cNvSpPr>
            <a:spLocks noGrp="1"/>
          </p:cNvSpPr>
          <p:nvPr>
            <p:ph type="title"/>
          </p:nvPr>
        </p:nvSpPr>
        <p:spPr>
          <a:xfrm>
            <a:off x="478367" y="257425"/>
            <a:ext cx="11232000" cy="612000"/>
          </a:xfrm>
        </p:spPr>
        <p:txBody>
          <a:bodyPr/>
          <a:lstStyle/>
          <a:p>
            <a:pPr algn="ctr"/>
            <a:r>
              <a:rPr lang="en-US" sz="5400" dirty="0">
                <a:solidFill>
                  <a:schemeClr val="bg2">
                    <a:lumMod val="60000"/>
                    <a:lumOff val="40000"/>
                  </a:schemeClr>
                </a:solidFill>
              </a:rPr>
              <a:t>Multi-tone- Discussion</a:t>
            </a:r>
          </a:p>
        </p:txBody>
      </p:sp>
      <p:sp>
        <p:nvSpPr>
          <p:cNvPr id="6" name="Text Placeholder 5"/>
          <p:cNvSpPr>
            <a:spLocks noGrp="1"/>
          </p:cNvSpPr>
          <p:nvPr>
            <p:ph type="body" sz="quarter" idx="13"/>
          </p:nvPr>
        </p:nvSpPr>
        <p:spPr>
          <a:xfrm>
            <a:off x="856647" y="962532"/>
            <a:ext cx="10327917" cy="4510306"/>
          </a:xfrm>
        </p:spPr>
        <p:txBody>
          <a:bodyPr/>
          <a:lstStyle/>
          <a:p>
            <a:pPr marL="285750" indent="-285750" algn="just">
              <a:buFont typeface="Wingdings" panose="05000000000000000000" pitchFamily="2" charset="2"/>
              <a:buChar char="Ø"/>
            </a:pPr>
            <a:r>
              <a:rPr lang="en-US" sz="2000" dirty="0">
                <a:solidFill>
                  <a:schemeClr val="tx1"/>
                </a:solidFill>
              </a:rPr>
              <a:t>Three Sinusoidal signal sources </a:t>
            </a:r>
            <a:r>
              <a:rPr lang="en-US" sz="2000" dirty="0" smtClean="0">
                <a:solidFill>
                  <a:schemeClr val="tx1"/>
                </a:solidFill>
              </a:rPr>
              <a:t>having 1 volt and frequencies 20 MHz, 40MHz, and 100MHz respectively are </a:t>
            </a:r>
            <a:r>
              <a:rPr lang="en-US" sz="2000" dirty="0">
                <a:solidFill>
                  <a:schemeClr val="tx1"/>
                </a:solidFill>
              </a:rPr>
              <a:t>used to do this test.</a:t>
            </a:r>
          </a:p>
          <a:p>
            <a:pPr marL="285750" indent="-285750" algn="just">
              <a:buFont typeface="Wingdings" panose="05000000000000000000" pitchFamily="2" charset="2"/>
              <a:buChar char="Ø"/>
            </a:pPr>
            <a:r>
              <a:rPr lang="en-US" sz="2000" dirty="0">
                <a:solidFill>
                  <a:schemeClr val="tx1"/>
                </a:solidFill>
              </a:rPr>
              <a:t>In the Common Mode Filter, The measured and simulated output voltage in time domain are almost matched except some drops in measured device due to real components.</a:t>
            </a:r>
          </a:p>
          <a:p>
            <a:pPr marL="285750" indent="-285750" algn="just">
              <a:buFont typeface="Wingdings" panose="05000000000000000000" pitchFamily="2" charset="2"/>
              <a:buChar char="Ø"/>
            </a:pPr>
            <a:r>
              <a:rPr lang="en-US" sz="2000" dirty="0">
                <a:solidFill>
                  <a:schemeClr val="tx1"/>
                </a:solidFill>
              </a:rPr>
              <a:t>For Differential Mode Filter, the amount of leakage inductance have made the magnitude and phases non matched</a:t>
            </a:r>
          </a:p>
          <a:p>
            <a:pPr marL="285750" indent="-285750" algn="just">
              <a:buFont typeface="Wingdings" panose="05000000000000000000" pitchFamily="2" charset="2"/>
              <a:buChar char="Ø"/>
            </a:pPr>
            <a:r>
              <a:rPr lang="en-US" sz="2000" dirty="0">
                <a:solidFill>
                  <a:schemeClr val="tx1"/>
                </a:solidFill>
              </a:rPr>
              <a:t>The sharp transitions of output power in time domain for both filters proves their better design.</a:t>
            </a:r>
          </a:p>
        </p:txBody>
      </p:sp>
      <p:pic>
        <p:nvPicPr>
          <p:cNvPr id="7" name="Picture 6"/>
          <p:cNvPicPr>
            <a:picLocks noChangeAspect="1"/>
          </p:cNvPicPr>
          <p:nvPr/>
        </p:nvPicPr>
        <p:blipFill>
          <a:blip r:embed="rId2"/>
          <a:stretch>
            <a:fillRect/>
          </a:stretch>
        </p:blipFill>
        <p:spPr>
          <a:xfrm>
            <a:off x="1405288" y="3272589"/>
            <a:ext cx="4485374" cy="2541798"/>
          </a:xfrm>
          <a:prstGeom prst="rect">
            <a:avLst/>
          </a:prstGeom>
        </p:spPr>
      </p:pic>
      <p:pic>
        <p:nvPicPr>
          <p:cNvPr id="8" name="Picture 7"/>
          <p:cNvPicPr>
            <a:picLocks noChangeAspect="1"/>
          </p:cNvPicPr>
          <p:nvPr/>
        </p:nvPicPr>
        <p:blipFill>
          <a:blip r:embed="rId3"/>
          <a:stretch>
            <a:fillRect/>
          </a:stretch>
        </p:blipFill>
        <p:spPr>
          <a:xfrm>
            <a:off x="6211788" y="3272589"/>
            <a:ext cx="4443378" cy="2533401"/>
          </a:xfrm>
          <a:prstGeom prst="rect">
            <a:avLst/>
          </a:prstGeom>
        </p:spPr>
      </p:pic>
      <p:sp>
        <p:nvSpPr>
          <p:cNvPr id="9" name="Rectangle 8"/>
          <p:cNvSpPr/>
          <p:nvPr/>
        </p:nvSpPr>
        <p:spPr>
          <a:xfrm>
            <a:off x="2186692" y="5890974"/>
            <a:ext cx="7698453"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28: </a:t>
            </a:r>
            <a:r>
              <a:rPr lang="en-US" i="1" dirty="0">
                <a:solidFill>
                  <a:prstClr val="black"/>
                </a:solidFill>
                <a:latin typeface="Calibri" panose="020F0502020204030204" pitchFamily="34" charset="0"/>
                <a:cs typeface="Calibri" panose="020F0502020204030204" pitchFamily="34" charset="0"/>
              </a:rPr>
              <a:t>Circuit design of CMF and DMF with multi-tone signal source.</a:t>
            </a:r>
            <a:endParaRPr lang="en-US" sz="28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1669171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28</a:t>
            </a:fld>
            <a:endParaRPr lang="de-DE"/>
          </a:p>
        </p:txBody>
      </p:sp>
      <p:sp>
        <p:nvSpPr>
          <p:cNvPr id="5" name="Title 4"/>
          <p:cNvSpPr>
            <a:spLocks noGrp="1"/>
          </p:cNvSpPr>
          <p:nvPr>
            <p:ph type="title"/>
          </p:nvPr>
        </p:nvSpPr>
        <p:spPr>
          <a:xfrm>
            <a:off x="478367" y="257428"/>
            <a:ext cx="11232000" cy="791680"/>
          </a:xfrm>
        </p:spPr>
        <p:txBody>
          <a:bodyPr/>
          <a:lstStyle/>
          <a:p>
            <a:pPr algn="ctr"/>
            <a:r>
              <a:rPr lang="en-US" sz="5400" dirty="0">
                <a:solidFill>
                  <a:schemeClr val="bg2">
                    <a:lumMod val="60000"/>
                    <a:lumOff val="40000"/>
                  </a:schemeClr>
                </a:solidFill>
              </a:rPr>
              <a:t>Nonlinear Analysis - Multi-tone</a:t>
            </a:r>
            <a:endParaRPr lang="en-US" sz="5400" dirty="0"/>
          </a:p>
        </p:txBody>
      </p:sp>
      <p:sp>
        <p:nvSpPr>
          <p:cNvPr id="6" name="Text Placeholder 5"/>
          <p:cNvSpPr>
            <a:spLocks noGrp="1"/>
          </p:cNvSpPr>
          <p:nvPr>
            <p:ph type="body" sz="quarter" idx="13"/>
          </p:nvPr>
        </p:nvSpPr>
        <p:spPr>
          <a:xfrm>
            <a:off x="962527" y="1049153"/>
            <a:ext cx="10299032" cy="4635434"/>
          </a:xfrm>
        </p:spPr>
        <p:txBody>
          <a:bodyPr/>
          <a:lstStyle/>
          <a:p>
            <a:r>
              <a:rPr lang="en-US" sz="2000" dirty="0">
                <a:solidFill>
                  <a:schemeClr val="tx1"/>
                </a:solidFill>
              </a:rPr>
              <a:t>Voltage measurements: This simulation is completed using three sinusoidal signal source providing 1 volt of each tone and 20MHz, 40MHz, 100MHz of frequency respectively.</a:t>
            </a:r>
          </a:p>
        </p:txBody>
      </p:sp>
      <p:pic>
        <p:nvPicPr>
          <p:cNvPr id="7" name="Picture 6"/>
          <p:cNvPicPr>
            <a:picLocks noChangeAspect="1"/>
          </p:cNvPicPr>
          <p:nvPr/>
        </p:nvPicPr>
        <p:blipFill>
          <a:blip r:embed="rId2"/>
          <a:stretch>
            <a:fillRect/>
          </a:stretch>
        </p:blipFill>
        <p:spPr>
          <a:xfrm>
            <a:off x="331418" y="1756875"/>
            <a:ext cx="5501487" cy="3916595"/>
          </a:xfrm>
          <a:prstGeom prst="rect">
            <a:avLst/>
          </a:prstGeom>
        </p:spPr>
      </p:pic>
      <p:pic>
        <p:nvPicPr>
          <p:cNvPr id="8" name="Picture 7"/>
          <p:cNvPicPr>
            <a:picLocks noChangeAspect="1"/>
          </p:cNvPicPr>
          <p:nvPr/>
        </p:nvPicPr>
        <p:blipFill>
          <a:blip r:embed="rId3"/>
          <a:stretch>
            <a:fillRect/>
          </a:stretch>
        </p:blipFill>
        <p:spPr>
          <a:xfrm>
            <a:off x="6150544" y="1757111"/>
            <a:ext cx="5556673" cy="3911407"/>
          </a:xfrm>
          <a:prstGeom prst="rect">
            <a:avLst/>
          </a:prstGeom>
        </p:spPr>
      </p:pic>
      <p:pic>
        <p:nvPicPr>
          <p:cNvPr id="9" name="Picture 8"/>
          <p:cNvPicPr>
            <a:picLocks noChangeAspect="1"/>
          </p:cNvPicPr>
          <p:nvPr/>
        </p:nvPicPr>
        <p:blipFill>
          <a:blip r:embed="rId4"/>
          <a:stretch>
            <a:fillRect/>
          </a:stretch>
        </p:blipFill>
        <p:spPr>
          <a:xfrm>
            <a:off x="981772" y="4469495"/>
            <a:ext cx="1809553" cy="1199024"/>
          </a:xfrm>
          <a:prstGeom prst="rect">
            <a:avLst/>
          </a:prstGeom>
        </p:spPr>
      </p:pic>
      <p:pic>
        <p:nvPicPr>
          <p:cNvPr id="10" name="Picture 9"/>
          <p:cNvPicPr>
            <a:picLocks noChangeAspect="1"/>
          </p:cNvPicPr>
          <p:nvPr/>
        </p:nvPicPr>
        <p:blipFill>
          <a:blip r:embed="rId5"/>
          <a:stretch>
            <a:fillRect/>
          </a:stretch>
        </p:blipFill>
        <p:spPr>
          <a:xfrm>
            <a:off x="6899296" y="4449028"/>
            <a:ext cx="1840443" cy="1219492"/>
          </a:xfrm>
          <a:prstGeom prst="rect">
            <a:avLst/>
          </a:prstGeom>
        </p:spPr>
      </p:pic>
      <p:sp>
        <p:nvSpPr>
          <p:cNvPr id="11" name="Rectangle 10"/>
          <p:cNvSpPr/>
          <p:nvPr/>
        </p:nvSpPr>
        <p:spPr>
          <a:xfrm>
            <a:off x="1604210" y="5723437"/>
            <a:ext cx="10696875"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24: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voltage measurement in time domain using three sinusoidal signal.</a:t>
            </a:r>
            <a:endParaRPr lang="en-US" sz="2400" dirty="0">
              <a:solidFill>
                <a:prstClr val="black"/>
              </a:solidFill>
              <a:latin typeface="Calibri" panose="020F0502020204030204" pitchFamily="34" charset="0"/>
              <a:cs typeface="Calibri" panose="020F0502020204030204" pitchFamily="34" charset="0"/>
            </a:endParaRPr>
          </a:p>
        </p:txBody>
      </p:sp>
      <p:sp>
        <p:nvSpPr>
          <p:cNvPr id="12"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38617317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29</a:t>
            </a:fld>
            <a:endParaRPr lang="de-DE"/>
          </a:p>
        </p:txBody>
      </p:sp>
      <p:sp>
        <p:nvSpPr>
          <p:cNvPr id="5" name="Title 4"/>
          <p:cNvSpPr>
            <a:spLocks noGrp="1"/>
          </p:cNvSpPr>
          <p:nvPr>
            <p:ph type="title"/>
          </p:nvPr>
        </p:nvSpPr>
        <p:spPr>
          <a:xfrm>
            <a:off x="478367" y="257425"/>
            <a:ext cx="11232000" cy="791680"/>
          </a:xfrm>
        </p:spPr>
        <p:txBody>
          <a:bodyPr/>
          <a:lstStyle/>
          <a:p>
            <a:pPr algn="ctr"/>
            <a:r>
              <a:rPr lang="en-US" sz="5400" dirty="0">
                <a:solidFill>
                  <a:schemeClr val="bg2">
                    <a:lumMod val="60000"/>
                    <a:lumOff val="40000"/>
                  </a:schemeClr>
                </a:solidFill>
              </a:rPr>
              <a:t>Nonlinear Analysis - Multi-tone</a:t>
            </a:r>
            <a:endParaRPr lang="en-US" sz="5400" dirty="0"/>
          </a:p>
        </p:txBody>
      </p:sp>
      <p:sp>
        <p:nvSpPr>
          <p:cNvPr id="6" name="Text Placeholder 5"/>
          <p:cNvSpPr>
            <a:spLocks noGrp="1"/>
          </p:cNvSpPr>
          <p:nvPr>
            <p:ph type="body" sz="quarter" idx="13"/>
          </p:nvPr>
        </p:nvSpPr>
        <p:spPr>
          <a:xfrm>
            <a:off x="1039529" y="1039534"/>
            <a:ext cx="10670838" cy="4481430"/>
          </a:xfrm>
        </p:spPr>
        <p:txBody>
          <a:bodyPr/>
          <a:lstStyle/>
          <a:p>
            <a:r>
              <a:rPr lang="en-US" sz="2000" dirty="0">
                <a:solidFill>
                  <a:schemeClr val="tx1"/>
                </a:solidFill>
              </a:rPr>
              <a:t>Another voltage measurements process is done in frequency domain</a:t>
            </a:r>
            <a:r>
              <a:rPr lang="en-US" sz="2000" dirty="0" smtClean="0">
                <a:solidFill>
                  <a:schemeClr val="tx1"/>
                </a:solidFill>
              </a:rPr>
              <a:t>. Only the voltages at specific frequency will be seen in these simulated plots. </a:t>
            </a:r>
            <a:endParaRPr lang="en-US" sz="2000" dirty="0">
              <a:solidFill>
                <a:schemeClr val="tx1"/>
              </a:solidFill>
            </a:endParaRPr>
          </a:p>
        </p:txBody>
      </p:sp>
      <p:sp>
        <p:nvSpPr>
          <p:cNvPr id="11" name="Rectangle 10"/>
          <p:cNvSpPr/>
          <p:nvPr/>
        </p:nvSpPr>
        <p:spPr>
          <a:xfrm>
            <a:off x="1482290" y="5868979"/>
            <a:ext cx="10222031"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25: </a:t>
            </a:r>
            <a:r>
              <a:rPr lang="en-US" i="1" dirty="0">
                <a:solidFill>
                  <a:prstClr val="black"/>
                </a:solidFill>
                <a:latin typeface="Calibri" panose="020F0502020204030204" pitchFamily="34" charset="0"/>
                <a:cs typeface="Calibri" panose="020F0502020204030204" pitchFamily="34" charset="0"/>
              </a:rPr>
              <a:t>CMF and DMF voltage measurement in frequency domain using three sinusoidal signal.</a:t>
            </a:r>
            <a:endParaRPr lang="en-US" sz="2400" dirty="0">
              <a:solidFill>
                <a:prstClr val="black"/>
              </a:solidFill>
              <a:latin typeface="Calibri" panose="020F0502020204030204" pitchFamily="34" charset="0"/>
              <a:cs typeface="Calibri" panose="020F0502020204030204" pitchFamily="34" charset="0"/>
            </a:endParaRPr>
          </a:p>
        </p:txBody>
      </p:sp>
      <p:sp>
        <p:nvSpPr>
          <p:cNvPr id="12"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3" name="Picture 2"/>
          <p:cNvPicPr>
            <a:picLocks noChangeAspect="1"/>
          </p:cNvPicPr>
          <p:nvPr/>
        </p:nvPicPr>
        <p:blipFill>
          <a:blip r:embed="rId2"/>
          <a:stretch>
            <a:fillRect/>
          </a:stretch>
        </p:blipFill>
        <p:spPr>
          <a:xfrm>
            <a:off x="317109" y="1732986"/>
            <a:ext cx="5762574" cy="4107431"/>
          </a:xfrm>
          <a:prstGeom prst="rect">
            <a:avLst/>
          </a:prstGeom>
        </p:spPr>
      </p:pic>
      <p:pic>
        <p:nvPicPr>
          <p:cNvPr id="13" name="Picture 12"/>
          <p:cNvPicPr>
            <a:picLocks noChangeAspect="1"/>
          </p:cNvPicPr>
          <p:nvPr/>
        </p:nvPicPr>
        <p:blipFill>
          <a:blip r:embed="rId3"/>
          <a:stretch>
            <a:fillRect/>
          </a:stretch>
        </p:blipFill>
        <p:spPr>
          <a:xfrm>
            <a:off x="6079683" y="1732985"/>
            <a:ext cx="5803047" cy="4107431"/>
          </a:xfrm>
          <a:prstGeom prst="rect">
            <a:avLst/>
          </a:prstGeom>
        </p:spPr>
      </p:pic>
    </p:spTree>
    <p:extLst>
      <p:ext uri="{BB962C8B-B14F-4D97-AF65-F5344CB8AC3E}">
        <p14:creationId xmlns:p14="http://schemas.microsoft.com/office/powerpoint/2010/main" val="955413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a:xfrm>
            <a:off x="9888422" y="6392354"/>
            <a:ext cx="1020597" cy="168994"/>
          </a:xfrm>
        </p:spPr>
        <p:txBody>
          <a:bodyPr/>
          <a:lstStyle/>
          <a:p>
            <a:r>
              <a:rPr lang="de-DE" dirty="0" smtClean="0">
                <a:solidFill>
                  <a:srgbClr val="0A558C"/>
                </a:solidFill>
                <a:latin typeface="Calibri"/>
              </a:rPr>
              <a:t>06.12.2021</a:t>
            </a:r>
            <a:endParaRPr lang="de-DE" dirty="0">
              <a:solidFill>
                <a:srgbClr val="0A558C"/>
              </a:solidFill>
              <a:latin typeface="Calibri"/>
            </a:endParaRPr>
          </a:p>
        </p:txBody>
      </p:sp>
      <p:sp>
        <p:nvSpPr>
          <p:cNvPr id="4"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
        <p:nvSpPr>
          <p:cNvPr id="12" name="Foliennummernplatzhalter 11"/>
          <p:cNvSpPr>
            <a:spLocks noGrp="1"/>
          </p:cNvSpPr>
          <p:nvPr>
            <p:ph type="sldNum" sz="quarter" idx="12"/>
          </p:nvPr>
        </p:nvSpPr>
        <p:spPr/>
        <p:txBody>
          <a:bodyPr/>
          <a:lstStyle/>
          <a:p>
            <a:fld id="{58444F55-0981-4E9E-8F6B-2F7546EE58D7}" type="slidenum">
              <a:rPr lang="de-DE">
                <a:solidFill>
                  <a:srgbClr val="0A558C"/>
                </a:solidFill>
                <a:latin typeface="Calibri"/>
              </a:rPr>
              <a:pPr/>
              <a:t>3</a:t>
            </a:fld>
            <a:endParaRPr lang="de-DE">
              <a:solidFill>
                <a:srgbClr val="0A558C"/>
              </a:solidFill>
              <a:latin typeface="Calibri"/>
            </a:endParaRPr>
          </a:p>
        </p:txBody>
      </p:sp>
      <p:sp>
        <p:nvSpPr>
          <p:cNvPr id="2" name="Titel 1"/>
          <p:cNvSpPr>
            <a:spLocks noGrp="1"/>
          </p:cNvSpPr>
          <p:nvPr>
            <p:ph type="title"/>
          </p:nvPr>
        </p:nvSpPr>
        <p:spPr>
          <a:xfrm>
            <a:off x="478367" y="247802"/>
            <a:ext cx="11232000" cy="888516"/>
          </a:xfrm>
        </p:spPr>
        <p:txBody>
          <a:bodyPr/>
          <a:lstStyle/>
          <a:p>
            <a:pPr algn="ctr"/>
            <a:r>
              <a:rPr lang="de-DE" sz="5400" dirty="0">
                <a:solidFill>
                  <a:srgbClr val="FF0000"/>
                </a:solidFill>
              </a:rPr>
              <a:t>EMC &amp; EMI</a:t>
            </a:r>
          </a:p>
        </p:txBody>
      </p:sp>
      <p:sp>
        <p:nvSpPr>
          <p:cNvPr id="6" name="Inhaltsplatzhalter 5"/>
          <p:cNvSpPr>
            <a:spLocks noGrp="1"/>
          </p:cNvSpPr>
          <p:nvPr>
            <p:ph sz="quarter" idx="13"/>
          </p:nvPr>
        </p:nvSpPr>
        <p:spPr/>
        <p:txBody>
          <a:bodyPr/>
          <a:lstStyle/>
          <a:p>
            <a:pPr lvl="1" indent="0">
              <a:buNone/>
            </a:pPr>
            <a:endParaRPr lang="en-US" sz="1800" dirty="0"/>
          </a:p>
          <a:p>
            <a:pPr marL="466725" lvl="1" indent="-285750">
              <a:buFont typeface="Arial" panose="020B0604020202020204" pitchFamily="34" charset="0"/>
              <a:buChar char="•"/>
            </a:pPr>
            <a:endParaRPr lang="en-US" sz="1800" dirty="0"/>
          </a:p>
          <a:p>
            <a:pPr marL="466725" lvl="1" indent="-285750">
              <a:buFont typeface="Arial" panose="020B0604020202020204" pitchFamily="34" charset="0"/>
              <a:buChar char="•"/>
            </a:pPr>
            <a:endParaRPr lang="de-DE" dirty="0"/>
          </a:p>
          <a:p>
            <a:pPr marL="466725" lvl="1" indent="-285750">
              <a:buFont typeface="Arial" panose="020B0604020202020204" pitchFamily="34" charset="0"/>
              <a:buChar char="•"/>
            </a:pPr>
            <a:endParaRPr lang="de-DE" dirty="0"/>
          </a:p>
          <a:p>
            <a:pPr marL="466725" lvl="1" indent="-285750">
              <a:buFont typeface="Arial" panose="020B0604020202020204" pitchFamily="34" charset="0"/>
              <a:buChar char="•"/>
            </a:pPr>
            <a:endParaRPr lang="de-DE" dirty="0"/>
          </a:p>
          <a:p>
            <a:pPr marL="466725" lvl="1" indent="-285750">
              <a:buFont typeface="Arial" panose="020B0604020202020204" pitchFamily="34" charset="0"/>
              <a:buChar char="•"/>
            </a:pPr>
            <a:endParaRPr lang="de-DE" dirty="0"/>
          </a:p>
        </p:txBody>
      </p:sp>
      <p:pic>
        <p:nvPicPr>
          <p:cNvPr id="5" name="Picture 4"/>
          <p:cNvPicPr>
            <a:picLocks noChangeAspect="1"/>
          </p:cNvPicPr>
          <p:nvPr/>
        </p:nvPicPr>
        <p:blipFill>
          <a:blip r:embed="rId2"/>
          <a:stretch>
            <a:fillRect/>
          </a:stretch>
        </p:blipFill>
        <p:spPr>
          <a:xfrm>
            <a:off x="625642" y="1737771"/>
            <a:ext cx="5003633" cy="3029105"/>
          </a:xfrm>
          <a:prstGeom prst="rect">
            <a:avLst/>
          </a:prstGeom>
        </p:spPr>
      </p:pic>
      <p:sp>
        <p:nvSpPr>
          <p:cNvPr id="7" name="Rectangle 6"/>
          <p:cNvSpPr/>
          <p:nvPr/>
        </p:nvSpPr>
        <p:spPr>
          <a:xfrm>
            <a:off x="1974460" y="4854615"/>
            <a:ext cx="2916311"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01: EMC classification.</a:t>
            </a:r>
            <a:endParaRPr lang="en-US" dirty="0">
              <a:solidFill>
                <a:prstClr val="black"/>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a:stretch>
            <a:fillRect/>
          </a:stretch>
        </p:blipFill>
        <p:spPr>
          <a:xfrm>
            <a:off x="5629275" y="1161151"/>
            <a:ext cx="6077941" cy="4732013"/>
          </a:xfrm>
          <a:prstGeom prst="rect">
            <a:avLst/>
          </a:prstGeom>
        </p:spPr>
      </p:pic>
      <p:sp>
        <p:nvSpPr>
          <p:cNvPr id="9" name="Rectangle 8"/>
          <p:cNvSpPr/>
          <p:nvPr/>
        </p:nvSpPr>
        <p:spPr>
          <a:xfrm>
            <a:off x="5838908" y="5787513"/>
            <a:ext cx="6064352"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02: Measurement relationship between EMC classes[1].</a:t>
            </a: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227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30</a:t>
            </a:fld>
            <a:endParaRPr lang="de-DE"/>
          </a:p>
        </p:txBody>
      </p:sp>
      <p:sp>
        <p:nvSpPr>
          <p:cNvPr id="5" name="Title 4"/>
          <p:cNvSpPr>
            <a:spLocks noGrp="1"/>
          </p:cNvSpPr>
          <p:nvPr>
            <p:ph type="title"/>
          </p:nvPr>
        </p:nvSpPr>
        <p:spPr>
          <a:xfrm>
            <a:off x="478367" y="257427"/>
            <a:ext cx="11232000" cy="714727"/>
          </a:xfrm>
        </p:spPr>
        <p:txBody>
          <a:bodyPr/>
          <a:lstStyle/>
          <a:p>
            <a:pPr algn="ctr"/>
            <a:r>
              <a:rPr lang="en-US" sz="5400" dirty="0">
                <a:solidFill>
                  <a:schemeClr val="bg2">
                    <a:lumMod val="60000"/>
                    <a:lumOff val="40000"/>
                  </a:schemeClr>
                </a:solidFill>
              </a:rPr>
              <a:t>Nonlinear Analysis - Multi-tone</a:t>
            </a:r>
            <a:endParaRPr lang="en-US" sz="5400" dirty="0"/>
          </a:p>
        </p:txBody>
      </p:sp>
      <p:sp>
        <p:nvSpPr>
          <p:cNvPr id="6" name="Text Placeholder 5"/>
          <p:cNvSpPr>
            <a:spLocks noGrp="1"/>
          </p:cNvSpPr>
          <p:nvPr>
            <p:ph type="body" sz="quarter" idx="13"/>
          </p:nvPr>
        </p:nvSpPr>
        <p:spPr>
          <a:xfrm>
            <a:off x="750771" y="1049157"/>
            <a:ext cx="10684042" cy="4702811"/>
          </a:xfrm>
        </p:spPr>
        <p:txBody>
          <a:bodyPr/>
          <a:lstStyle/>
          <a:p>
            <a:r>
              <a:rPr lang="en-US" sz="2000" dirty="0">
                <a:solidFill>
                  <a:schemeClr val="tx1"/>
                </a:solidFill>
              </a:rPr>
              <a:t>Power measurements: It is done considering three sinusoidal source as input and at the output </a:t>
            </a:r>
            <a:r>
              <a:rPr lang="en-US" sz="2000" dirty="0" smtClean="0">
                <a:solidFill>
                  <a:schemeClr val="tx1"/>
                </a:solidFill>
              </a:rPr>
              <a:t>We </a:t>
            </a:r>
            <a:r>
              <a:rPr lang="en-US" sz="2000" dirty="0">
                <a:solidFill>
                  <a:schemeClr val="tx1"/>
                </a:solidFill>
              </a:rPr>
              <a:t>have got power as follows. </a:t>
            </a:r>
          </a:p>
        </p:txBody>
      </p:sp>
      <p:sp>
        <p:nvSpPr>
          <p:cNvPr id="11" name="Rectangle 10"/>
          <p:cNvSpPr/>
          <p:nvPr/>
        </p:nvSpPr>
        <p:spPr>
          <a:xfrm>
            <a:off x="1463039" y="5998650"/>
            <a:ext cx="11213432"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26: </a:t>
            </a:r>
            <a:r>
              <a:rPr lang="en-US" i="1" dirty="0" smtClean="0">
                <a:solidFill>
                  <a:prstClr val="black"/>
                </a:solidFill>
                <a:latin typeface="Calibri" panose="020F0502020204030204" pitchFamily="34" charset="0"/>
                <a:cs typeface="Calibri" panose="020F0502020204030204" pitchFamily="34" charset="0"/>
              </a:rPr>
              <a:t>CMF </a:t>
            </a:r>
            <a:r>
              <a:rPr lang="en-US" i="1" dirty="0">
                <a:solidFill>
                  <a:prstClr val="black"/>
                </a:solidFill>
                <a:latin typeface="Calibri" panose="020F0502020204030204" pitchFamily="34" charset="0"/>
                <a:cs typeface="Calibri" panose="020F0502020204030204" pitchFamily="34" charset="0"/>
              </a:rPr>
              <a:t>and </a:t>
            </a:r>
            <a:r>
              <a:rPr lang="en-US" i="1" dirty="0" smtClean="0">
                <a:solidFill>
                  <a:prstClr val="black"/>
                </a:solidFill>
                <a:latin typeface="Calibri" panose="020F0502020204030204" pitchFamily="34" charset="0"/>
                <a:cs typeface="Calibri" panose="020F0502020204030204" pitchFamily="34" charset="0"/>
              </a:rPr>
              <a:t>DMF </a:t>
            </a:r>
            <a:r>
              <a:rPr lang="en-US" i="1" dirty="0">
                <a:solidFill>
                  <a:prstClr val="black"/>
                </a:solidFill>
                <a:latin typeface="Calibri" panose="020F0502020204030204" pitchFamily="34" charset="0"/>
                <a:cs typeface="Calibri" panose="020F0502020204030204" pitchFamily="34" charset="0"/>
              </a:rPr>
              <a:t>power measurement in time domain using three sinusoidal signal.</a:t>
            </a:r>
            <a:endParaRPr lang="en-US" sz="2400" dirty="0">
              <a:solidFill>
                <a:prstClr val="black"/>
              </a:solidFill>
              <a:latin typeface="Calibri" panose="020F0502020204030204" pitchFamily="34" charset="0"/>
              <a:cs typeface="Calibri" panose="020F0502020204030204" pitchFamily="34" charset="0"/>
            </a:endParaRPr>
          </a:p>
        </p:txBody>
      </p:sp>
      <p:sp>
        <p:nvSpPr>
          <p:cNvPr id="12"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3" name="Picture 2"/>
          <p:cNvPicPr>
            <a:picLocks noChangeAspect="1"/>
          </p:cNvPicPr>
          <p:nvPr/>
        </p:nvPicPr>
        <p:blipFill>
          <a:blip r:embed="rId2"/>
          <a:stretch>
            <a:fillRect/>
          </a:stretch>
        </p:blipFill>
        <p:spPr>
          <a:xfrm>
            <a:off x="145148" y="1755600"/>
            <a:ext cx="5947644" cy="4218678"/>
          </a:xfrm>
          <a:prstGeom prst="rect">
            <a:avLst/>
          </a:prstGeom>
        </p:spPr>
      </p:pic>
      <p:pic>
        <p:nvPicPr>
          <p:cNvPr id="13" name="Picture 12"/>
          <p:cNvPicPr>
            <a:picLocks noChangeAspect="1"/>
          </p:cNvPicPr>
          <p:nvPr/>
        </p:nvPicPr>
        <p:blipFill>
          <a:blip r:embed="rId3"/>
          <a:stretch>
            <a:fillRect/>
          </a:stretch>
        </p:blipFill>
        <p:spPr>
          <a:xfrm>
            <a:off x="6069164" y="1755600"/>
            <a:ext cx="5990522" cy="4218678"/>
          </a:xfrm>
          <a:prstGeom prst="rect">
            <a:avLst/>
          </a:prstGeom>
        </p:spPr>
      </p:pic>
    </p:spTree>
    <p:extLst>
      <p:ext uri="{BB962C8B-B14F-4D97-AF65-F5344CB8AC3E}">
        <p14:creationId xmlns:p14="http://schemas.microsoft.com/office/powerpoint/2010/main" val="2548683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31</a:t>
            </a:fld>
            <a:endParaRPr lang="de-DE"/>
          </a:p>
        </p:txBody>
      </p:sp>
      <p:sp>
        <p:nvSpPr>
          <p:cNvPr id="5" name="Title 4"/>
          <p:cNvSpPr>
            <a:spLocks noGrp="1"/>
          </p:cNvSpPr>
          <p:nvPr>
            <p:ph type="title"/>
          </p:nvPr>
        </p:nvSpPr>
        <p:spPr>
          <a:xfrm>
            <a:off x="478367" y="257426"/>
            <a:ext cx="11232000" cy="705101"/>
          </a:xfrm>
        </p:spPr>
        <p:txBody>
          <a:bodyPr/>
          <a:lstStyle/>
          <a:p>
            <a:pPr algn="ctr"/>
            <a:r>
              <a:rPr lang="en-US" sz="5400" dirty="0">
                <a:solidFill>
                  <a:schemeClr val="bg2">
                    <a:lumMod val="60000"/>
                    <a:lumOff val="40000"/>
                  </a:schemeClr>
                </a:solidFill>
              </a:rPr>
              <a:t>Nonlinear Analysis - Multi-tone</a:t>
            </a:r>
          </a:p>
        </p:txBody>
      </p:sp>
      <p:sp>
        <p:nvSpPr>
          <p:cNvPr id="6" name="Text Placeholder 5"/>
          <p:cNvSpPr>
            <a:spLocks noGrp="1"/>
          </p:cNvSpPr>
          <p:nvPr>
            <p:ph type="body" sz="quarter" idx="13"/>
          </p:nvPr>
        </p:nvSpPr>
        <p:spPr>
          <a:xfrm>
            <a:off x="943275" y="1029903"/>
            <a:ext cx="10767091" cy="4548807"/>
          </a:xfrm>
        </p:spPr>
        <p:txBody>
          <a:bodyPr/>
          <a:lstStyle/>
          <a:p>
            <a:r>
              <a:rPr lang="en-US" sz="2000" dirty="0">
                <a:solidFill>
                  <a:schemeClr val="tx1"/>
                </a:solidFill>
              </a:rPr>
              <a:t>Power measurements process is done in frequency domain as harmonic power.</a:t>
            </a:r>
          </a:p>
        </p:txBody>
      </p:sp>
      <p:pic>
        <p:nvPicPr>
          <p:cNvPr id="7" name="Picture 6"/>
          <p:cNvPicPr>
            <a:picLocks noChangeAspect="1"/>
          </p:cNvPicPr>
          <p:nvPr/>
        </p:nvPicPr>
        <p:blipFill>
          <a:blip r:embed="rId2"/>
          <a:stretch>
            <a:fillRect/>
          </a:stretch>
        </p:blipFill>
        <p:spPr>
          <a:xfrm>
            <a:off x="206716" y="1491916"/>
            <a:ext cx="5866824" cy="4209972"/>
          </a:xfrm>
          <a:prstGeom prst="rect">
            <a:avLst/>
          </a:prstGeom>
        </p:spPr>
      </p:pic>
      <p:pic>
        <p:nvPicPr>
          <p:cNvPr id="8" name="Picture 7"/>
          <p:cNvPicPr>
            <a:picLocks noChangeAspect="1"/>
          </p:cNvPicPr>
          <p:nvPr/>
        </p:nvPicPr>
        <p:blipFill>
          <a:blip r:embed="rId3"/>
          <a:stretch>
            <a:fillRect/>
          </a:stretch>
        </p:blipFill>
        <p:spPr>
          <a:xfrm>
            <a:off x="2603137" y="2955465"/>
            <a:ext cx="2839617" cy="1282872"/>
          </a:xfrm>
          <a:prstGeom prst="rect">
            <a:avLst/>
          </a:prstGeom>
        </p:spPr>
      </p:pic>
      <p:pic>
        <p:nvPicPr>
          <p:cNvPr id="9" name="Picture 8"/>
          <p:cNvPicPr>
            <a:picLocks noChangeAspect="1"/>
          </p:cNvPicPr>
          <p:nvPr/>
        </p:nvPicPr>
        <p:blipFill>
          <a:blip r:embed="rId4"/>
          <a:stretch>
            <a:fillRect/>
          </a:stretch>
        </p:blipFill>
        <p:spPr>
          <a:xfrm>
            <a:off x="6073538" y="1491916"/>
            <a:ext cx="5914463" cy="4209973"/>
          </a:xfrm>
          <a:prstGeom prst="rect">
            <a:avLst/>
          </a:prstGeom>
        </p:spPr>
      </p:pic>
      <p:pic>
        <p:nvPicPr>
          <p:cNvPr id="10" name="Picture 9"/>
          <p:cNvPicPr>
            <a:picLocks noChangeAspect="1"/>
          </p:cNvPicPr>
          <p:nvPr/>
        </p:nvPicPr>
        <p:blipFill>
          <a:blip r:embed="rId5"/>
          <a:stretch>
            <a:fillRect/>
          </a:stretch>
        </p:blipFill>
        <p:spPr>
          <a:xfrm>
            <a:off x="8451541" y="2914614"/>
            <a:ext cx="2994350" cy="1364575"/>
          </a:xfrm>
          <a:prstGeom prst="rect">
            <a:avLst/>
          </a:prstGeom>
        </p:spPr>
      </p:pic>
      <p:sp>
        <p:nvSpPr>
          <p:cNvPr id="11" name="Rectangle 10"/>
          <p:cNvSpPr/>
          <p:nvPr/>
        </p:nvSpPr>
        <p:spPr>
          <a:xfrm>
            <a:off x="1318661" y="5723955"/>
            <a:ext cx="9590358"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27: </a:t>
            </a:r>
            <a:r>
              <a:rPr lang="en-US" i="1" dirty="0">
                <a:solidFill>
                  <a:prstClr val="black"/>
                </a:solidFill>
                <a:latin typeface="Calibri" panose="020F0502020204030204" pitchFamily="34" charset="0"/>
                <a:cs typeface="Calibri" panose="020F0502020204030204" pitchFamily="34" charset="0"/>
              </a:rPr>
              <a:t>CMF and DMF power measurement in frequency domain using three sinusoidal signal.</a:t>
            </a:r>
            <a:endParaRPr lang="en-US" sz="2400" dirty="0">
              <a:solidFill>
                <a:prstClr val="black"/>
              </a:solidFill>
              <a:latin typeface="Calibri" panose="020F0502020204030204" pitchFamily="34" charset="0"/>
              <a:cs typeface="Calibri" panose="020F0502020204030204" pitchFamily="34" charset="0"/>
            </a:endParaRPr>
          </a:p>
        </p:txBody>
      </p:sp>
      <p:sp>
        <p:nvSpPr>
          <p:cNvPr id="12"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3177582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32</a:t>
            </a:fld>
            <a:endParaRPr lang="de-DE"/>
          </a:p>
        </p:txBody>
      </p:sp>
      <p:sp>
        <p:nvSpPr>
          <p:cNvPr id="5" name="Title 4"/>
          <p:cNvSpPr>
            <a:spLocks noGrp="1"/>
          </p:cNvSpPr>
          <p:nvPr>
            <p:ph type="title"/>
          </p:nvPr>
        </p:nvSpPr>
        <p:spPr>
          <a:xfrm>
            <a:off x="478367" y="257427"/>
            <a:ext cx="11232000" cy="791680"/>
          </a:xfrm>
        </p:spPr>
        <p:txBody>
          <a:bodyPr/>
          <a:lstStyle/>
          <a:p>
            <a:pPr algn="ctr"/>
            <a:r>
              <a:rPr lang="en-US" sz="5400" dirty="0">
                <a:solidFill>
                  <a:schemeClr val="accent3">
                    <a:lumMod val="75000"/>
                  </a:schemeClr>
                </a:solidFill>
              </a:rPr>
              <a:t>New CMC- Discussion</a:t>
            </a:r>
          </a:p>
        </p:txBody>
      </p:sp>
      <p:sp>
        <p:nvSpPr>
          <p:cNvPr id="6" name="Text Placeholder 5"/>
          <p:cNvSpPr>
            <a:spLocks noGrp="1"/>
          </p:cNvSpPr>
          <p:nvPr>
            <p:ph type="body" sz="quarter" idx="13"/>
          </p:nvPr>
        </p:nvSpPr>
        <p:spPr>
          <a:xfrm>
            <a:off x="1087655" y="1838425"/>
            <a:ext cx="10395284" cy="4327426"/>
          </a:xfrm>
        </p:spPr>
        <p:txBody>
          <a:bodyPr/>
          <a:lstStyle/>
          <a:p>
            <a:pPr marL="342900" indent="-342900">
              <a:buFont typeface="Wingdings" panose="05000000000000000000" pitchFamily="2" charset="2"/>
              <a:buChar char="Ø"/>
            </a:pPr>
            <a:r>
              <a:rPr lang="en-US" sz="2000" dirty="0">
                <a:solidFill>
                  <a:schemeClr val="tx1"/>
                </a:solidFill>
              </a:rPr>
              <a:t>A common mode power line choke of inductance 2.2 </a:t>
            </a:r>
            <a:r>
              <a:rPr lang="en-US" sz="2000" dirty="0" err="1">
                <a:solidFill>
                  <a:schemeClr val="tx1"/>
                </a:solidFill>
              </a:rPr>
              <a:t>mH</a:t>
            </a:r>
            <a:r>
              <a:rPr lang="en-US" sz="2000" dirty="0">
                <a:solidFill>
                  <a:schemeClr val="tx1"/>
                </a:solidFill>
              </a:rPr>
              <a:t>, rated voltage 250V at </a:t>
            </a:r>
            <a:r>
              <a:rPr lang="en-US" sz="2000" dirty="0" smtClean="0">
                <a:solidFill>
                  <a:schemeClr val="tx1"/>
                </a:solidFill>
              </a:rPr>
              <a:t>50Hz </a:t>
            </a:r>
            <a:r>
              <a:rPr lang="en-US" sz="2000" dirty="0">
                <a:solidFill>
                  <a:schemeClr val="tx1"/>
                </a:solidFill>
              </a:rPr>
              <a:t>is used to perform this case study.</a:t>
            </a:r>
          </a:p>
          <a:p>
            <a:pPr marL="342900" indent="-342900">
              <a:buFont typeface="Wingdings" panose="05000000000000000000" pitchFamily="2" charset="2"/>
              <a:buChar char="Ø"/>
            </a:pPr>
            <a:r>
              <a:rPr lang="en-US" sz="2000" dirty="0">
                <a:solidFill>
                  <a:schemeClr val="tx1"/>
                </a:solidFill>
              </a:rPr>
              <a:t>Only my proposed sets of capacitor are used in both of the filter for this case study. </a:t>
            </a:r>
          </a:p>
          <a:p>
            <a:pPr marL="342900" indent="-342900">
              <a:buFont typeface="Wingdings" panose="05000000000000000000" pitchFamily="2" charset="2"/>
              <a:buChar char="Ø"/>
            </a:pPr>
            <a:r>
              <a:rPr lang="en-US" sz="2000" dirty="0">
                <a:solidFill>
                  <a:schemeClr val="tx1"/>
                </a:solidFill>
              </a:rPr>
              <a:t>Linear and  Non-linear software simulation is accomplished for this case study.</a:t>
            </a:r>
          </a:p>
          <a:p>
            <a:pPr marL="342900" indent="-342900">
              <a:buFont typeface="Wingdings" panose="05000000000000000000" pitchFamily="2" charset="2"/>
              <a:buChar char="Ø"/>
            </a:pPr>
            <a:r>
              <a:rPr lang="en-US" sz="2000" dirty="0">
                <a:solidFill>
                  <a:schemeClr val="tx1"/>
                </a:solidFill>
              </a:rPr>
              <a:t>The output rating voltage for this power line choke is higher than the previously used choke.</a:t>
            </a:r>
          </a:p>
          <a:p>
            <a:pPr marL="342900" indent="-342900">
              <a:buFont typeface="Wingdings" panose="05000000000000000000" pitchFamily="2" charset="2"/>
              <a:buChar char="Ø"/>
            </a:pPr>
            <a:r>
              <a:rPr lang="en-US" sz="2000" dirty="0">
                <a:solidFill>
                  <a:schemeClr val="tx1"/>
                </a:solidFill>
              </a:rPr>
              <a:t>The output power in Figure 29 shows the decent rating that proves a better designed EMI filter.</a:t>
            </a:r>
          </a:p>
          <a:p>
            <a:endParaRPr lang="en-US" dirty="0"/>
          </a:p>
        </p:txBody>
      </p:sp>
      <p:sp>
        <p:nvSpPr>
          <p:cNvPr id="7"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623256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33</a:t>
            </a:fld>
            <a:endParaRPr lang="de-DE"/>
          </a:p>
        </p:txBody>
      </p:sp>
      <p:sp>
        <p:nvSpPr>
          <p:cNvPr id="5" name="Title 4"/>
          <p:cNvSpPr>
            <a:spLocks noGrp="1"/>
          </p:cNvSpPr>
          <p:nvPr>
            <p:ph type="title"/>
          </p:nvPr>
        </p:nvSpPr>
        <p:spPr>
          <a:xfrm>
            <a:off x="478367" y="247798"/>
            <a:ext cx="11232000" cy="676225"/>
          </a:xfrm>
        </p:spPr>
        <p:txBody>
          <a:bodyPr/>
          <a:lstStyle/>
          <a:p>
            <a:pPr algn="ctr"/>
            <a:r>
              <a:rPr lang="en-US" sz="5400" dirty="0">
                <a:solidFill>
                  <a:schemeClr val="accent3">
                    <a:lumMod val="75000"/>
                  </a:schemeClr>
                </a:solidFill>
              </a:rPr>
              <a:t>CASE STUDY-New CMC</a:t>
            </a:r>
          </a:p>
        </p:txBody>
      </p:sp>
      <p:sp>
        <p:nvSpPr>
          <p:cNvPr id="6" name="Text Placeholder 5"/>
          <p:cNvSpPr>
            <a:spLocks noGrp="1"/>
          </p:cNvSpPr>
          <p:nvPr>
            <p:ph type="body" sz="quarter" idx="13"/>
          </p:nvPr>
        </p:nvSpPr>
        <p:spPr>
          <a:xfrm>
            <a:off x="577516" y="1049159"/>
            <a:ext cx="11129701" cy="4587308"/>
          </a:xfrm>
        </p:spPr>
        <p:txBody>
          <a:bodyPr/>
          <a:lstStyle/>
          <a:p>
            <a:pPr algn="just"/>
            <a:r>
              <a:rPr lang="en-US" sz="2000" b="1" dirty="0">
                <a:solidFill>
                  <a:schemeClr val="tx1"/>
                </a:solidFill>
              </a:rPr>
              <a:t>New CMC Test: </a:t>
            </a:r>
            <a:r>
              <a:rPr lang="en-US" sz="2000" dirty="0">
                <a:solidFill>
                  <a:schemeClr val="tx1"/>
                </a:solidFill>
              </a:rPr>
              <a:t>Another model of Common Mode Choke is used and tested the previous type simulations. CMC is designed for 230V and 50Hz is taken for the test. Simulation for the voltage measurements are done having noise in input. </a:t>
            </a:r>
          </a:p>
        </p:txBody>
      </p:sp>
      <p:sp>
        <p:nvSpPr>
          <p:cNvPr id="9" name="Rectangle 8"/>
          <p:cNvSpPr/>
          <p:nvPr/>
        </p:nvSpPr>
        <p:spPr>
          <a:xfrm>
            <a:off x="972152" y="5957780"/>
            <a:ext cx="10270157"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29: </a:t>
            </a:r>
            <a:r>
              <a:rPr lang="en-US" i="1" dirty="0">
                <a:solidFill>
                  <a:prstClr val="black"/>
                </a:solidFill>
                <a:latin typeface="Calibri" panose="020F0502020204030204" pitchFamily="34" charset="0"/>
                <a:cs typeface="Calibri" panose="020F0502020204030204" pitchFamily="34" charset="0"/>
              </a:rPr>
              <a:t>CMF and DMF voltage measurement in time domain using sinusoidal noise signal and new CMC.</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11" name="Picture 10"/>
          <p:cNvPicPr>
            <a:picLocks noChangeAspect="1"/>
          </p:cNvPicPr>
          <p:nvPr/>
        </p:nvPicPr>
        <p:blipFill>
          <a:blip r:embed="rId2"/>
          <a:stretch>
            <a:fillRect/>
          </a:stretch>
        </p:blipFill>
        <p:spPr>
          <a:xfrm>
            <a:off x="6142481" y="2038982"/>
            <a:ext cx="5530703" cy="3918798"/>
          </a:xfrm>
          <a:prstGeom prst="rect">
            <a:avLst/>
          </a:prstGeom>
        </p:spPr>
      </p:pic>
      <p:pic>
        <p:nvPicPr>
          <p:cNvPr id="12" name="Picture 11"/>
          <p:cNvPicPr>
            <a:picLocks noChangeAspect="1"/>
          </p:cNvPicPr>
          <p:nvPr/>
        </p:nvPicPr>
        <p:blipFill>
          <a:blip r:embed="rId3"/>
          <a:stretch>
            <a:fillRect/>
          </a:stretch>
        </p:blipFill>
        <p:spPr>
          <a:xfrm>
            <a:off x="565577" y="2038982"/>
            <a:ext cx="5567274" cy="3918799"/>
          </a:xfrm>
          <a:prstGeom prst="rect">
            <a:avLst/>
          </a:prstGeom>
        </p:spPr>
      </p:pic>
    </p:spTree>
    <p:extLst>
      <p:ext uri="{BB962C8B-B14F-4D97-AF65-F5344CB8AC3E}">
        <p14:creationId xmlns:p14="http://schemas.microsoft.com/office/powerpoint/2010/main" val="276981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34</a:t>
            </a:fld>
            <a:endParaRPr lang="de-DE"/>
          </a:p>
        </p:txBody>
      </p:sp>
      <p:sp>
        <p:nvSpPr>
          <p:cNvPr id="5" name="Title 4"/>
          <p:cNvSpPr>
            <a:spLocks noGrp="1"/>
          </p:cNvSpPr>
          <p:nvPr>
            <p:ph type="title"/>
          </p:nvPr>
        </p:nvSpPr>
        <p:spPr>
          <a:xfrm>
            <a:off x="478367" y="267049"/>
            <a:ext cx="11232000" cy="714727"/>
          </a:xfrm>
        </p:spPr>
        <p:txBody>
          <a:bodyPr/>
          <a:lstStyle/>
          <a:p>
            <a:pPr algn="ctr"/>
            <a:r>
              <a:rPr lang="en-US" sz="5400" dirty="0">
                <a:solidFill>
                  <a:schemeClr val="accent3">
                    <a:lumMod val="75000"/>
                  </a:schemeClr>
                </a:solidFill>
              </a:rPr>
              <a:t>CASE STUDY-New CMC</a:t>
            </a:r>
          </a:p>
        </p:txBody>
      </p:sp>
      <p:sp>
        <p:nvSpPr>
          <p:cNvPr id="6" name="Text Placeholder 5"/>
          <p:cNvSpPr>
            <a:spLocks noGrp="1"/>
          </p:cNvSpPr>
          <p:nvPr>
            <p:ph type="body" sz="quarter" idx="13"/>
          </p:nvPr>
        </p:nvSpPr>
        <p:spPr>
          <a:xfrm>
            <a:off x="837397" y="981779"/>
            <a:ext cx="10872969" cy="4596933"/>
          </a:xfrm>
        </p:spPr>
        <p:txBody>
          <a:bodyPr/>
          <a:lstStyle/>
          <a:p>
            <a:r>
              <a:rPr lang="en-US" sz="2000" dirty="0">
                <a:solidFill>
                  <a:schemeClr val="tx1"/>
                </a:solidFill>
              </a:rPr>
              <a:t>Simulation for the power measurements are done having noise in input.</a:t>
            </a:r>
          </a:p>
        </p:txBody>
      </p:sp>
      <p:pic>
        <p:nvPicPr>
          <p:cNvPr id="7" name="Picture 6"/>
          <p:cNvPicPr>
            <a:picLocks noChangeAspect="1"/>
          </p:cNvPicPr>
          <p:nvPr/>
        </p:nvPicPr>
        <p:blipFill>
          <a:blip r:embed="rId2"/>
          <a:stretch>
            <a:fillRect/>
          </a:stretch>
        </p:blipFill>
        <p:spPr>
          <a:xfrm>
            <a:off x="178345" y="1387457"/>
            <a:ext cx="5951448" cy="4206376"/>
          </a:xfrm>
          <a:prstGeom prst="rect">
            <a:avLst/>
          </a:prstGeom>
        </p:spPr>
      </p:pic>
      <p:pic>
        <p:nvPicPr>
          <p:cNvPr id="8" name="Picture 7"/>
          <p:cNvPicPr>
            <a:picLocks noChangeAspect="1"/>
          </p:cNvPicPr>
          <p:nvPr/>
        </p:nvPicPr>
        <p:blipFill>
          <a:blip r:embed="rId3"/>
          <a:stretch>
            <a:fillRect/>
          </a:stretch>
        </p:blipFill>
        <p:spPr>
          <a:xfrm>
            <a:off x="6091294" y="1387457"/>
            <a:ext cx="5940615" cy="4211572"/>
          </a:xfrm>
          <a:prstGeom prst="rect">
            <a:avLst/>
          </a:prstGeom>
        </p:spPr>
      </p:pic>
      <p:sp>
        <p:nvSpPr>
          <p:cNvPr id="9" name="Rectangle 8"/>
          <p:cNvSpPr/>
          <p:nvPr/>
        </p:nvSpPr>
        <p:spPr>
          <a:xfrm>
            <a:off x="972152" y="5669928"/>
            <a:ext cx="10299031"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30: </a:t>
            </a:r>
            <a:r>
              <a:rPr lang="en-US" i="1" dirty="0">
                <a:solidFill>
                  <a:prstClr val="black"/>
                </a:solidFill>
                <a:latin typeface="Calibri" panose="020F0502020204030204" pitchFamily="34" charset="0"/>
                <a:cs typeface="Calibri" panose="020F0502020204030204" pitchFamily="34" charset="0"/>
              </a:rPr>
              <a:t>CMF and DMF power measurement in time domain using sinusoidal noise signal and new </a:t>
            </a:r>
            <a:r>
              <a:rPr lang="en-US" i="1" dirty="0" smtClean="0">
                <a:solidFill>
                  <a:prstClr val="black"/>
                </a:solidFill>
                <a:latin typeface="Calibri" panose="020F0502020204030204" pitchFamily="34" charset="0"/>
                <a:cs typeface="Calibri" panose="020F0502020204030204" pitchFamily="34" charset="0"/>
              </a:rPr>
              <a:t>CMC.</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2264843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35</a:t>
            </a:fld>
            <a:endParaRPr lang="de-DE"/>
          </a:p>
        </p:txBody>
      </p:sp>
      <p:sp>
        <p:nvSpPr>
          <p:cNvPr id="5" name="Title 4"/>
          <p:cNvSpPr>
            <a:spLocks noGrp="1"/>
          </p:cNvSpPr>
          <p:nvPr>
            <p:ph type="title"/>
          </p:nvPr>
        </p:nvSpPr>
        <p:spPr>
          <a:xfrm>
            <a:off x="478367" y="257428"/>
            <a:ext cx="11232000" cy="791680"/>
          </a:xfrm>
        </p:spPr>
        <p:txBody>
          <a:bodyPr/>
          <a:lstStyle/>
          <a:p>
            <a:pPr algn="ctr"/>
            <a:r>
              <a:rPr lang="en-US" sz="5400" dirty="0">
                <a:solidFill>
                  <a:schemeClr val="accent3">
                    <a:lumMod val="75000"/>
                  </a:schemeClr>
                </a:solidFill>
              </a:rPr>
              <a:t>USB1 cable- Discussion</a:t>
            </a:r>
          </a:p>
        </p:txBody>
      </p:sp>
      <p:sp>
        <p:nvSpPr>
          <p:cNvPr id="6" name="Text Placeholder 5"/>
          <p:cNvSpPr>
            <a:spLocks noGrp="1"/>
          </p:cNvSpPr>
          <p:nvPr>
            <p:ph type="body" sz="quarter" idx="13"/>
          </p:nvPr>
        </p:nvSpPr>
        <p:spPr>
          <a:xfrm>
            <a:off x="1001027" y="1029905"/>
            <a:ext cx="10299032" cy="4635434"/>
          </a:xfrm>
        </p:spPr>
        <p:txBody>
          <a:bodyPr/>
          <a:lstStyle/>
          <a:p>
            <a:pPr marL="285750" indent="-285750">
              <a:buFont typeface="Wingdings" panose="05000000000000000000" pitchFamily="2" charset="2"/>
              <a:buChar char="Ø"/>
            </a:pPr>
            <a:r>
              <a:rPr lang="en-US" sz="2000" dirty="0">
                <a:solidFill>
                  <a:schemeClr val="tx1"/>
                </a:solidFill>
              </a:rPr>
              <a:t>The line voltage of an USB1 cable is 5 V,</a:t>
            </a:r>
          </a:p>
          <a:p>
            <a:pPr marL="285750" indent="-285750">
              <a:buFont typeface="Wingdings" panose="05000000000000000000" pitchFamily="2" charset="2"/>
              <a:buChar char="Ø"/>
            </a:pPr>
            <a:r>
              <a:rPr lang="en-US" sz="2000" dirty="0">
                <a:solidFill>
                  <a:schemeClr val="tx1"/>
                </a:solidFill>
              </a:rPr>
              <a:t>For an USB1 cable, the bandwidth is 12 MHz,</a:t>
            </a:r>
          </a:p>
          <a:p>
            <a:pPr marL="285750" indent="-285750">
              <a:buFont typeface="Wingdings" panose="05000000000000000000" pitchFamily="2" charset="2"/>
              <a:buChar char="Ø"/>
            </a:pPr>
            <a:r>
              <a:rPr lang="en-US" sz="2000" dirty="0">
                <a:solidFill>
                  <a:schemeClr val="tx1"/>
                </a:solidFill>
              </a:rPr>
              <a:t>Among four cables, two cables are used for power transmission as twisted pair in USB1 cable,</a:t>
            </a:r>
          </a:p>
          <a:p>
            <a:pPr marL="285750" indent="-285750">
              <a:buFont typeface="Wingdings" panose="05000000000000000000" pitchFamily="2" charset="2"/>
              <a:buChar char="Ø"/>
            </a:pPr>
            <a:r>
              <a:rPr lang="en-US" sz="2000" dirty="0">
                <a:solidFill>
                  <a:schemeClr val="tx1"/>
                </a:solidFill>
              </a:rPr>
              <a:t>In Voltage measurement, for CMF one sinusoidal wave defines the higher line voltage, and for DMF, the output voltage proves the phase shift of the signal.</a:t>
            </a:r>
          </a:p>
          <a:p>
            <a:pPr marL="285750" indent="-285750">
              <a:buFont typeface="Wingdings" panose="05000000000000000000" pitchFamily="2" charset="2"/>
              <a:buChar char="Ø"/>
            </a:pPr>
            <a:r>
              <a:rPr lang="en-US" sz="2000" dirty="0">
                <a:solidFill>
                  <a:schemeClr val="tx1"/>
                </a:solidFill>
              </a:rPr>
              <a:t>Multiple transitions in output power response for the CMF and DMF proves the excellent time domain response but poor frequency domain response. </a:t>
            </a:r>
          </a:p>
        </p:txBody>
      </p:sp>
      <p:pic>
        <p:nvPicPr>
          <p:cNvPr id="7" name="Picture 6"/>
          <p:cNvPicPr>
            <a:picLocks noChangeAspect="1"/>
          </p:cNvPicPr>
          <p:nvPr/>
        </p:nvPicPr>
        <p:blipFill>
          <a:blip r:embed="rId2"/>
          <a:stretch>
            <a:fillRect/>
          </a:stretch>
        </p:blipFill>
        <p:spPr>
          <a:xfrm>
            <a:off x="219667" y="3310399"/>
            <a:ext cx="6228164" cy="2397381"/>
          </a:xfrm>
          <a:prstGeom prst="rect">
            <a:avLst/>
          </a:prstGeom>
        </p:spPr>
      </p:pic>
      <p:pic>
        <p:nvPicPr>
          <p:cNvPr id="8" name="Picture 7"/>
          <p:cNvPicPr>
            <a:picLocks noChangeAspect="1"/>
          </p:cNvPicPr>
          <p:nvPr/>
        </p:nvPicPr>
        <p:blipFill>
          <a:blip r:embed="rId3"/>
          <a:stretch>
            <a:fillRect/>
          </a:stretch>
        </p:blipFill>
        <p:spPr>
          <a:xfrm>
            <a:off x="6399935" y="3310399"/>
            <a:ext cx="5487266" cy="2391475"/>
          </a:xfrm>
          <a:prstGeom prst="rect">
            <a:avLst/>
          </a:prstGeom>
        </p:spPr>
      </p:pic>
      <p:sp>
        <p:nvSpPr>
          <p:cNvPr id="9" name="Rectangle 8"/>
          <p:cNvSpPr/>
          <p:nvPr/>
        </p:nvSpPr>
        <p:spPr>
          <a:xfrm>
            <a:off x="2685448" y="5711499"/>
            <a:ext cx="7725175"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33: </a:t>
            </a:r>
            <a:r>
              <a:rPr lang="en-US" i="1" dirty="0">
                <a:solidFill>
                  <a:prstClr val="black"/>
                </a:solidFill>
                <a:latin typeface="Calibri" panose="020F0502020204030204" pitchFamily="34" charset="0"/>
                <a:cs typeface="Calibri" panose="020F0502020204030204" pitchFamily="34" charset="0"/>
              </a:rPr>
              <a:t>Circuit schematic of DM filter and CM filter with USB connection. </a:t>
            </a:r>
            <a:endParaRPr lang="en-US"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2513322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36</a:t>
            </a:fld>
            <a:endParaRPr lang="de-DE"/>
          </a:p>
        </p:txBody>
      </p:sp>
      <p:sp>
        <p:nvSpPr>
          <p:cNvPr id="5" name="Title 4"/>
          <p:cNvSpPr>
            <a:spLocks noGrp="1"/>
          </p:cNvSpPr>
          <p:nvPr>
            <p:ph type="title"/>
          </p:nvPr>
        </p:nvSpPr>
        <p:spPr>
          <a:xfrm>
            <a:off x="478367" y="257425"/>
            <a:ext cx="11232000" cy="705101"/>
          </a:xfrm>
        </p:spPr>
        <p:txBody>
          <a:bodyPr/>
          <a:lstStyle/>
          <a:p>
            <a:pPr algn="ctr"/>
            <a:r>
              <a:rPr lang="en-US" sz="5400" dirty="0">
                <a:solidFill>
                  <a:schemeClr val="accent3">
                    <a:lumMod val="75000"/>
                  </a:schemeClr>
                </a:solidFill>
              </a:rPr>
              <a:t>CASE STUDY- USB1 cable</a:t>
            </a:r>
          </a:p>
        </p:txBody>
      </p:sp>
      <p:sp>
        <p:nvSpPr>
          <p:cNvPr id="6" name="Text Placeholder 5"/>
          <p:cNvSpPr>
            <a:spLocks noGrp="1"/>
          </p:cNvSpPr>
          <p:nvPr>
            <p:ph type="body" sz="quarter" idx="13"/>
          </p:nvPr>
        </p:nvSpPr>
        <p:spPr>
          <a:xfrm>
            <a:off x="750771" y="1116535"/>
            <a:ext cx="10655166" cy="4606558"/>
          </a:xfrm>
        </p:spPr>
        <p:txBody>
          <a:bodyPr/>
          <a:lstStyle/>
          <a:p>
            <a:r>
              <a:rPr lang="en-US" sz="2000" dirty="0">
                <a:solidFill>
                  <a:schemeClr val="tx1"/>
                </a:solidFill>
              </a:rPr>
              <a:t>An USB 1 cable is considered to attend this case study. The simulated results for measuring voltage are given in the following figure.</a:t>
            </a:r>
          </a:p>
        </p:txBody>
      </p:sp>
      <p:pic>
        <p:nvPicPr>
          <p:cNvPr id="7" name="Picture 6"/>
          <p:cNvPicPr>
            <a:picLocks noChangeAspect="1"/>
          </p:cNvPicPr>
          <p:nvPr/>
        </p:nvPicPr>
        <p:blipFill>
          <a:blip r:embed="rId2"/>
          <a:stretch>
            <a:fillRect/>
          </a:stretch>
        </p:blipFill>
        <p:spPr>
          <a:xfrm>
            <a:off x="440574" y="1886552"/>
            <a:ext cx="5653638" cy="4013735"/>
          </a:xfrm>
          <a:prstGeom prst="rect">
            <a:avLst/>
          </a:prstGeom>
        </p:spPr>
      </p:pic>
      <p:pic>
        <p:nvPicPr>
          <p:cNvPr id="8" name="Picture 7"/>
          <p:cNvPicPr>
            <a:picLocks noChangeAspect="1"/>
          </p:cNvPicPr>
          <p:nvPr/>
        </p:nvPicPr>
        <p:blipFill>
          <a:blip r:embed="rId3"/>
          <a:stretch>
            <a:fillRect/>
          </a:stretch>
        </p:blipFill>
        <p:spPr>
          <a:xfrm>
            <a:off x="6103837" y="1890707"/>
            <a:ext cx="5725612" cy="4009579"/>
          </a:xfrm>
          <a:prstGeom prst="rect">
            <a:avLst/>
          </a:prstGeom>
        </p:spPr>
      </p:pic>
      <p:sp>
        <p:nvSpPr>
          <p:cNvPr id="9" name="Rectangle 8"/>
          <p:cNvSpPr/>
          <p:nvPr/>
        </p:nvSpPr>
        <p:spPr>
          <a:xfrm>
            <a:off x="933655" y="5948560"/>
            <a:ext cx="10671968"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31: </a:t>
            </a:r>
            <a:r>
              <a:rPr lang="en-US" i="1" dirty="0">
                <a:solidFill>
                  <a:prstClr val="black"/>
                </a:solidFill>
                <a:latin typeface="Calibri" panose="020F0502020204030204" pitchFamily="34" charset="0"/>
                <a:cs typeface="Calibri" panose="020F0502020204030204" pitchFamily="34" charset="0"/>
              </a:rPr>
              <a:t>CMF and DMF voltage measurement in time domain using sinusoidal noise signal with USB1 cable.</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209608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37</a:t>
            </a:fld>
            <a:endParaRPr lang="de-DE"/>
          </a:p>
        </p:txBody>
      </p:sp>
      <p:sp>
        <p:nvSpPr>
          <p:cNvPr id="5" name="Title 4"/>
          <p:cNvSpPr>
            <a:spLocks noGrp="1"/>
          </p:cNvSpPr>
          <p:nvPr>
            <p:ph type="title"/>
          </p:nvPr>
        </p:nvSpPr>
        <p:spPr>
          <a:xfrm>
            <a:off x="478367" y="257426"/>
            <a:ext cx="11232000" cy="685851"/>
          </a:xfrm>
        </p:spPr>
        <p:txBody>
          <a:bodyPr/>
          <a:lstStyle/>
          <a:p>
            <a:pPr algn="ctr"/>
            <a:r>
              <a:rPr lang="en-US" sz="5400" dirty="0">
                <a:solidFill>
                  <a:schemeClr val="accent3">
                    <a:lumMod val="75000"/>
                  </a:schemeClr>
                </a:solidFill>
              </a:rPr>
              <a:t>CASE STUDY- USB1 cable</a:t>
            </a:r>
          </a:p>
        </p:txBody>
      </p:sp>
      <p:sp>
        <p:nvSpPr>
          <p:cNvPr id="6" name="Text Placeholder 5"/>
          <p:cNvSpPr>
            <a:spLocks noGrp="1"/>
          </p:cNvSpPr>
          <p:nvPr>
            <p:ph type="body" sz="quarter" idx="13"/>
          </p:nvPr>
        </p:nvSpPr>
        <p:spPr>
          <a:xfrm>
            <a:off x="712269" y="991402"/>
            <a:ext cx="10998098" cy="4519931"/>
          </a:xfrm>
        </p:spPr>
        <p:txBody>
          <a:bodyPr/>
          <a:lstStyle/>
          <a:p>
            <a:r>
              <a:rPr lang="en-US" sz="2000" dirty="0">
                <a:solidFill>
                  <a:schemeClr val="tx1"/>
                </a:solidFill>
              </a:rPr>
              <a:t>The simulated results for measuring power are given in the following figure.</a:t>
            </a:r>
          </a:p>
        </p:txBody>
      </p:sp>
      <p:pic>
        <p:nvPicPr>
          <p:cNvPr id="7" name="Picture 6"/>
          <p:cNvPicPr>
            <a:picLocks noChangeAspect="1"/>
          </p:cNvPicPr>
          <p:nvPr/>
        </p:nvPicPr>
        <p:blipFill>
          <a:blip r:embed="rId2"/>
          <a:stretch>
            <a:fillRect/>
          </a:stretch>
        </p:blipFill>
        <p:spPr>
          <a:xfrm>
            <a:off x="119965" y="1505001"/>
            <a:ext cx="5974402" cy="4235967"/>
          </a:xfrm>
          <a:prstGeom prst="rect">
            <a:avLst/>
          </a:prstGeom>
        </p:spPr>
      </p:pic>
      <p:pic>
        <p:nvPicPr>
          <p:cNvPr id="8" name="Picture 7"/>
          <p:cNvPicPr>
            <a:picLocks noChangeAspect="1"/>
          </p:cNvPicPr>
          <p:nvPr/>
        </p:nvPicPr>
        <p:blipFill>
          <a:blip r:embed="rId3"/>
          <a:stretch>
            <a:fillRect/>
          </a:stretch>
        </p:blipFill>
        <p:spPr>
          <a:xfrm>
            <a:off x="6075117" y="1505001"/>
            <a:ext cx="6010721" cy="4235966"/>
          </a:xfrm>
          <a:prstGeom prst="rect">
            <a:avLst/>
          </a:prstGeom>
        </p:spPr>
      </p:pic>
      <p:sp>
        <p:nvSpPr>
          <p:cNvPr id="9" name="Rectangle 8"/>
          <p:cNvSpPr/>
          <p:nvPr/>
        </p:nvSpPr>
        <p:spPr>
          <a:xfrm>
            <a:off x="875895" y="5765273"/>
            <a:ext cx="10761045" cy="369332"/>
          </a:xfrm>
          <a:prstGeom prst="rect">
            <a:avLst/>
          </a:prstGeom>
        </p:spPr>
        <p:txBody>
          <a:bodyPr wrap="squar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32: </a:t>
            </a:r>
            <a:r>
              <a:rPr lang="en-US" i="1" dirty="0">
                <a:solidFill>
                  <a:prstClr val="black"/>
                </a:solidFill>
                <a:latin typeface="Calibri" panose="020F0502020204030204" pitchFamily="34" charset="0"/>
                <a:cs typeface="Calibri" panose="020F0502020204030204" pitchFamily="34" charset="0"/>
              </a:rPr>
              <a:t>CMF and DMF power measurement in time domain using sinusoidal noise signal with USB1 cable.</a:t>
            </a:r>
            <a:endParaRPr lang="en-US" sz="2400" dirty="0">
              <a:solidFill>
                <a:prstClr val="black"/>
              </a:solidFill>
              <a:latin typeface="Calibri" panose="020F0502020204030204" pitchFamily="34" charset="0"/>
              <a:cs typeface="Calibri" panose="020F0502020204030204" pitchFamily="34" charset="0"/>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53239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10.12.2021</a:t>
            </a:fld>
            <a:endParaRPr lang="de-DE"/>
          </a:p>
        </p:txBody>
      </p:sp>
      <p:sp>
        <p:nvSpPr>
          <p:cNvPr id="3" name="Footer Placeholder 2"/>
          <p:cNvSpPr>
            <a:spLocks noGrp="1"/>
          </p:cNvSpPr>
          <p:nvPr>
            <p:ph type="ftr" sz="quarter" idx="11"/>
          </p:nvPr>
        </p:nvSpPr>
        <p:spPr/>
        <p:txBody>
          <a:bodyPr/>
          <a:lstStyle/>
          <a:p>
            <a:r>
              <a:rPr lang="de-DE" smtClean="0"/>
              <a:t>Name der Präsentation, Name des Sprechers ©HSB</a:t>
            </a:r>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38</a:t>
            </a:fld>
            <a:endParaRPr lang="de-DE"/>
          </a:p>
        </p:txBody>
      </p:sp>
      <p:sp>
        <p:nvSpPr>
          <p:cNvPr id="7" name="Title 4"/>
          <p:cNvSpPr>
            <a:spLocks noGrp="1"/>
          </p:cNvSpPr>
          <p:nvPr>
            <p:ph type="title"/>
          </p:nvPr>
        </p:nvSpPr>
        <p:spPr>
          <a:xfrm>
            <a:off x="420614" y="575057"/>
            <a:ext cx="11232000" cy="685851"/>
          </a:xfrm>
        </p:spPr>
        <p:txBody>
          <a:bodyPr/>
          <a:lstStyle/>
          <a:p>
            <a:pPr algn="ctr"/>
            <a:r>
              <a:rPr lang="en-US" sz="5400" dirty="0" smtClean="0">
                <a:solidFill>
                  <a:schemeClr val="accent3">
                    <a:lumMod val="75000"/>
                  </a:schemeClr>
                </a:solidFill>
              </a:rPr>
              <a:t>Conclusion</a:t>
            </a:r>
            <a:endParaRPr lang="en-US" sz="5400" dirty="0">
              <a:solidFill>
                <a:schemeClr val="accent3">
                  <a:lumMod val="75000"/>
                </a:schemeClr>
              </a:solidFill>
            </a:endParaRPr>
          </a:p>
        </p:txBody>
      </p:sp>
      <p:sp>
        <p:nvSpPr>
          <p:cNvPr id="8" name="Rectangle 7"/>
          <p:cNvSpPr/>
          <p:nvPr/>
        </p:nvSpPr>
        <p:spPr>
          <a:xfrm>
            <a:off x="920817" y="1783427"/>
            <a:ext cx="10359992" cy="1200329"/>
          </a:xfrm>
          <a:prstGeom prst="rect">
            <a:avLst/>
          </a:prstGeom>
        </p:spPr>
        <p:txBody>
          <a:bodyPr wrap="square">
            <a:spAutoFit/>
          </a:bodyPr>
          <a:lstStyle/>
          <a:p>
            <a:pPr algn="just"/>
            <a:r>
              <a:rPr lang="en-US" dirty="0" smtClean="0">
                <a:latin typeface="Times New Roman" panose="02020603050405020304" pitchFamily="18" charset="0"/>
                <a:ea typeface="Calibri" panose="020F0502020204030204" pitchFamily="34" charset="0"/>
              </a:rPr>
              <a:t>The main goal of this thesis work was to built a filter that will attenuate the measured emissions flowing through the conductors. It </a:t>
            </a:r>
            <a:r>
              <a:rPr lang="en-US" dirty="0">
                <a:latin typeface="Times New Roman" panose="02020603050405020304" pitchFamily="18" charset="0"/>
                <a:ea typeface="Calibri" panose="020F0502020204030204" pitchFamily="34" charset="0"/>
              </a:rPr>
              <a:t>is observed that the best way to reduce the conducted emissions induced, is to stop it at the entry and the exit point of a module</a:t>
            </a:r>
            <a:r>
              <a:rPr lang="en-US" dirty="0" smtClean="0">
                <a:latin typeface="Times New Roman" panose="02020603050405020304" pitchFamily="18" charset="0"/>
                <a:ea typeface="Calibri" panose="020F0502020204030204" pitchFamily="34" charset="0"/>
              </a:rPr>
              <a:t>. The attenuation capacity of our designed filter is quite better. So we can easily make this filter and can use it both in commercially or in laboratory.   </a:t>
            </a:r>
            <a:endParaRPr lang="en-US" dirty="0"/>
          </a:p>
        </p:txBody>
      </p:sp>
    </p:spTree>
    <p:extLst>
      <p:ext uri="{BB962C8B-B14F-4D97-AF65-F5344CB8AC3E}">
        <p14:creationId xmlns:p14="http://schemas.microsoft.com/office/powerpoint/2010/main" val="3110643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89AA-7A97-4F9F-8C01-5AA8FC2FD58E}" type="datetime1">
              <a:rPr lang="de-DE" smtClean="0"/>
              <a:t>07.12.2021</a:t>
            </a:fld>
            <a:endParaRPr lang="de-DE"/>
          </a:p>
        </p:txBody>
      </p:sp>
      <p:sp>
        <p:nvSpPr>
          <p:cNvPr id="4" name="Slide Number Placeholder 3"/>
          <p:cNvSpPr>
            <a:spLocks noGrp="1"/>
          </p:cNvSpPr>
          <p:nvPr>
            <p:ph type="sldNum" sz="quarter" idx="12"/>
          </p:nvPr>
        </p:nvSpPr>
        <p:spPr/>
        <p:txBody>
          <a:bodyPr/>
          <a:lstStyle/>
          <a:p>
            <a:fld id="{58444F55-0981-4E9E-8F6B-2F7546EE58D7}" type="slidenum">
              <a:rPr lang="de-DE" smtClean="0"/>
              <a:pPr/>
              <a:t>39</a:t>
            </a:fld>
            <a:endParaRPr lang="de-DE"/>
          </a:p>
        </p:txBody>
      </p:sp>
      <p:sp>
        <p:nvSpPr>
          <p:cNvPr id="5" name="Title 4"/>
          <p:cNvSpPr>
            <a:spLocks noGrp="1"/>
          </p:cNvSpPr>
          <p:nvPr>
            <p:ph type="title"/>
          </p:nvPr>
        </p:nvSpPr>
        <p:spPr>
          <a:xfrm>
            <a:off x="478367" y="584683"/>
            <a:ext cx="11232000" cy="714727"/>
          </a:xfrm>
        </p:spPr>
        <p:txBody>
          <a:bodyPr/>
          <a:lstStyle/>
          <a:p>
            <a:pPr algn="ctr"/>
            <a:r>
              <a:rPr lang="en-US" sz="5400" dirty="0"/>
              <a:t>References</a:t>
            </a:r>
          </a:p>
        </p:txBody>
      </p:sp>
      <p:sp>
        <p:nvSpPr>
          <p:cNvPr id="6" name="Text Placeholder 5"/>
          <p:cNvSpPr>
            <a:spLocks noGrp="1"/>
          </p:cNvSpPr>
          <p:nvPr>
            <p:ph type="body" sz="quarter" idx="13"/>
          </p:nvPr>
        </p:nvSpPr>
        <p:spPr>
          <a:xfrm>
            <a:off x="789272" y="1838425"/>
            <a:ext cx="10645542" cy="4327426"/>
          </a:xfrm>
        </p:spPr>
        <p:txBody>
          <a:bodyPr/>
          <a:lstStyle/>
          <a:p>
            <a:r>
              <a:rPr lang="en-US" sz="2000" dirty="0">
                <a:solidFill>
                  <a:schemeClr val="tx1"/>
                </a:solidFill>
              </a:rPr>
              <a:t>[1]. A. V. S. </a:t>
            </a:r>
            <a:r>
              <a:rPr lang="en-US" sz="2000" dirty="0" err="1">
                <a:solidFill>
                  <a:schemeClr val="tx1"/>
                </a:solidFill>
              </a:rPr>
              <a:t>Bhd</a:t>
            </a:r>
            <a:r>
              <a:rPr lang="en-US" sz="2000" dirty="0">
                <a:solidFill>
                  <a:schemeClr val="tx1"/>
                </a:solidFill>
              </a:rPr>
              <a:t>, “ME1400 EMI AND EMC,” [Online]. Available: https://ppt-online.org/152151. [Accessed 11 October 2021].</a:t>
            </a:r>
          </a:p>
          <a:p>
            <a:r>
              <a:rPr lang="en-US" sz="2000" dirty="0">
                <a:solidFill>
                  <a:schemeClr val="tx1"/>
                </a:solidFill>
              </a:rPr>
              <a:t>[2]. K. A. KG, “EMC Considerations for Auxiliary Inverters in Electric Vehicles Applications,” 2021. [Online]. Available: https://www.kebamerica.com/blog/emc-considerations-in-electric-vehicle-applications/. [Accessed October 2021].</a:t>
            </a:r>
          </a:p>
          <a:p>
            <a:r>
              <a:rPr lang="en-US" sz="2000" dirty="0">
                <a:solidFill>
                  <a:schemeClr val="tx1"/>
                </a:solidFill>
              </a:rPr>
              <a:t>[3]. G. BOCOCK, “Match modular EMI AC line filters to application’s DC supply needs,” 28 FEBRUARY 2020. [Online]. Available: https://www.edn.com/match-modular-emi-ac-line-filters-to-applications-dc-supply-needs/. [Accessed 5 October 2021].</a:t>
            </a:r>
          </a:p>
          <a:p>
            <a:r>
              <a:rPr lang="en-US" sz="2000" dirty="0">
                <a:solidFill>
                  <a:schemeClr val="tx1"/>
                </a:solidFill>
              </a:rPr>
              <a:t>[4]. K. Bellero, “EMI FILTER DESIGN,” 23 May 2018. [Online]. Available: https://impulse.schaffner.com/en/engineers-guide-to-designing-emi-filter. [Accessed 1 October 2021].</a:t>
            </a:r>
          </a:p>
          <a:p>
            <a:r>
              <a:rPr lang="en-US" sz="2000" dirty="0">
                <a:solidFill>
                  <a:schemeClr val="tx1"/>
                </a:solidFill>
              </a:rPr>
              <a:t>[5]. C. Kathalay, A practical approach to Electromagnetic compatibility, Pune, India: EMC Publications, Pune, 2014. </a:t>
            </a:r>
          </a:p>
          <a:p>
            <a:r>
              <a:rPr lang="en-US" sz="2000" dirty="0">
                <a:solidFill>
                  <a:schemeClr val="tx1"/>
                </a:solidFill>
              </a:rPr>
              <a:t>[6]. C. Paul, Introduction to Electromagnetic Compatibility, John Wiley &amp; Sons,, 1992.</a:t>
            </a:r>
          </a:p>
          <a:p>
            <a:endParaRPr lang="en-US" dirty="0"/>
          </a:p>
        </p:txBody>
      </p:sp>
      <p:sp>
        <p:nvSpPr>
          <p:cNvPr id="7"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3789966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31A7732-7D0F-45E4-A995-37ED3BB6DE4B}" type="datetime1">
              <a:rPr lang="de-DE">
                <a:solidFill>
                  <a:srgbClr val="0A558C"/>
                </a:solidFill>
                <a:latin typeface="Calibri"/>
              </a:rPr>
              <a:pPr/>
              <a:t>07.12.2021</a:t>
            </a:fld>
            <a:endParaRPr lang="de-DE">
              <a:solidFill>
                <a:srgbClr val="0A558C"/>
              </a:solidFill>
              <a:latin typeface="Calibri"/>
            </a:endParaRPr>
          </a:p>
        </p:txBody>
      </p:sp>
      <p:sp>
        <p:nvSpPr>
          <p:cNvPr id="12" name="Foliennummernplatzhalter 11"/>
          <p:cNvSpPr>
            <a:spLocks noGrp="1"/>
          </p:cNvSpPr>
          <p:nvPr>
            <p:ph type="sldNum" sz="quarter" idx="12"/>
          </p:nvPr>
        </p:nvSpPr>
        <p:spPr/>
        <p:txBody>
          <a:bodyPr/>
          <a:lstStyle/>
          <a:p>
            <a:fld id="{58444F55-0981-4E9E-8F6B-2F7546EE58D7}" type="slidenum">
              <a:rPr lang="de-DE">
                <a:solidFill>
                  <a:srgbClr val="0A558C"/>
                </a:solidFill>
                <a:latin typeface="Calibri"/>
              </a:rPr>
              <a:pPr/>
              <a:t>4</a:t>
            </a:fld>
            <a:endParaRPr lang="de-DE">
              <a:solidFill>
                <a:srgbClr val="0A558C"/>
              </a:solidFill>
              <a:latin typeface="Calibri"/>
            </a:endParaRPr>
          </a:p>
        </p:txBody>
      </p:sp>
      <p:sp>
        <p:nvSpPr>
          <p:cNvPr id="2" name="Titel 1"/>
          <p:cNvSpPr>
            <a:spLocks noGrp="1"/>
          </p:cNvSpPr>
          <p:nvPr>
            <p:ph type="title"/>
          </p:nvPr>
        </p:nvSpPr>
        <p:spPr>
          <a:xfrm>
            <a:off x="478367" y="257427"/>
            <a:ext cx="11232000" cy="791680"/>
          </a:xfrm>
        </p:spPr>
        <p:txBody>
          <a:bodyPr/>
          <a:lstStyle/>
          <a:p>
            <a:pPr algn="ctr"/>
            <a:r>
              <a:rPr lang="en-US" sz="5400" dirty="0">
                <a:solidFill>
                  <a:schemeClr val="accent4"/>
                </a:solidFill>
              </a:rPr>
              <a:t>Emissions</a:t>
            </a:r>
          </a:p>
        </p:txBody>
      </p:sp>
      <p:sp>
        <p:nvSpPr>
          <p:cNvPr id="5" name="Rectangle 4"/>
          <p:cNvSpPr/>
          <p:nvPr/>
        </p:nvSpPr>
        <p:spPr>
          <a:xfrm>
            <a:off x="521366" y="2028190"/>
            <a:ext cx="5090160" cy="2862322"/>
          </a:xfrm>
          <a:prstGeom prst="rect">
            <a:avLst/>
          </a:prstGeom>
        </p:spPr>
        <p:txBody>
          <a:bodyPr wrap="square">
            <a:spAutoFit/>
          </a:bodyPr>
          <a:lstStyle/>
          <a:p>
            <a:pPr marL="285750" indent="-285750" algn="just">
              <a:buFont typeface="Wingdings" panose="05000000000000000000" pitchFamily="2" charset="2"/>
              <a:buChar char="Ø"/>
            </a:pPr>
            <a:r>
              <a:rPr lang="en-US" sz="2000" dirty="0">
                <a:solidFill>
                  <a:prstClr val="black"/>
                </a:solidFill>
              </a:rPr>
              <a:t>Intentional or unintentional generation of electromagnetic energy by a source.</a:t>
            </a:r>
          </a:p>
          <a:p>
            <a:pPr marL="285750" indent="-285750" algn="just">
              <a:buFont typeface="Wingdings" panose="05000000000000000000" pitchFamily="2" charset="2"/>
              <a:buChar char="Ø"/>
            </a:pPr>
            <a:r>
              <a:rPr lang="en-US" sz="2000" dirty="0">
                <a:solidFill>
                  <a:prstClr val="black"/>
                </a:solidFill>
              </a:rPr>
              <a:t>Inherent to the switching voltages </a:t>
            </a:r>
            <a:r>
              <a:rPr lang="en-US" sz="2000" dirty="0" smtClean="0">
                <a:solidFill>
                  <a:prstClr val="black"/>
                </a:solidFill>
              </a:rPr>
              <a:t>and the </a:t>
            </a:r>
            <a:r>
              <a:rPr lang="en-US" sz="2000" dirty="0">
                <a:solidFill>
                  <a:prstClr val="black"/>
                </a:solidFill>
              </a:rPr>
              <a:t>currents within digital circuit.</a:t>
            </a:r>
          </a:p>
          <a:p>
            <a:pPr marL="285750" indent="-285750" algn="just">
              <a:buFont typeface="Wingdings" panose="05000000000000000000" pitchFamily="2" charset="2"/>
              <a:buChar char="Ø"/>
            </a:pPr>
            <a:r>
              <a:rPr lang="en-US" sz="2000" dirty="0">
                <a:solidFill>
                  <a:prstClr val="black"/>
                </a:solidFill>
              </a:rPr>
              <a:t>Releases into the </a:t>
            </a:r>
            <a:r>
              <a:rPr lang="en-US" sz="2000" dirty="0" smtClean="0">
                <a:solidFill>
                  <a:prstClr val="black"/>
                </a:solidFill>
              </a:rPr>
              <a:t>equipments </a:t>
            </a:r>
            <a:r>
              <a:rPr lang="en-US" sz="2000" dirty="0">
                <a:solidFill>
                  <a:prstClr val="black"/>
                </a:solidFill>
              </a:rPr>
              <a:t>just after generation through air or conductors.</a:t>
            </a:r>
          </a:p>
          <a:p>
            <a:pPr marL="285750" marR="0" indent="-285750" algn="just">
              <a:buFont typeface="Wingdings" panose="05000000000000000000" pitchFamily="2" charset="2"/>
              <a:buChar char="Ø"/>
            </a:pPr>
            <a:r>
              <a:rPr lang="en-US" sz="2000" dirty="0">
                <a:solidFill>
                  <a:prstClr val="black"/>
                </a:solidFill>
              </a:rPr>
              <a:t>Classified into categories before propagating</a:t>
            </a:r>
          </a:p>
          <a:p>
            <a:pPr marL="285750" marR="0" indent="-285750" algn="just">
              <a:buFont typeface="Wingdings" panose="05000000000000000000" pitchFamily="2" charset="2"/>
              <a:buChar char="Ø"/>
            </a:pPr>
            <a:r>
              <a:rPr lang="en-US" sz="2000" dirty="0">
                <a:solidFill>
                  <a:prstClr val="black"/>
                </a:solidFill>
              </a:rPr>
              <a:t>Conducted emissions are dispersed with the use of interconnecting cables.  </a:t>
            </a:r>
          </a:p>
        </p:txBody>
      </p:sp>
      <p:sp>
        <p:nvSpPr>
          <p:cNvPr id="9" name="Rectangle 8"/>
          <p:cNvSpPr/>
          <p:nvPr/>
        </p:nvSpPr>
        <p:spPr>
          <a:xfrm>
            <a:off x="6635670" y="5577242"/>
            <a:ext cx="4273349"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03: Generation of two emissions [2].</a:t>
            </a:r>
            <a:endParaRPr lang="en-US" dirty="0">
              <a:solidFill>
                <a:prstClr val="black"/>
              </a:solidFill>
              <a:latin typeface="Calibri" panose="020F0502020204030204" pitchFamily="34" charset="0"/>
              <a:cs typeface="Calibri" panose="020F0502020204030204" pitchFamily="34" charset="0"/>
            </a:endParaRPr>
          </a:p>
        </p:txBody>
      </p:sp>
      <p:sp>
        <p:nvSpPr>
          <p:cNvPr id="13"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40962" name="Picture 2" descr="https://interferencetechnology.com/wp-content/uploads/2019/05/maxwellfi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773" y="1587002"/>
            <a:ext cx="5913593" cy="399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217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0088" name="think-cell Folie" r:id="rId5" imgW="270" imgH="270" progId="TCLayout.ActiveDocument.1">
                  <p:embed/>
                </p:oleObj>
              </mc:Choice>
              <mc:Fallback>
                <p:oleObj name="think-cell Folie" r:id="rId5" imgW="270" imgH="270" progId="TCLayout.ActiveDocument.1">
                  <p:embed/>
                  <p:pic>
                    <p:nvPicPr>
                      <p:cNvPr id="2" name="Objekt 1"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4" name="Titel 3"/>
          <p:cNvSpPr>
            <a:spLocks noGrp="1"/>
          </p:cNvSpPr>
          <p:nvPr>
            <p:ph type="ctrTitle"/>
          </p:nvPr>
        </p:nvSpPr>
        <p:spPr/>
        <p:txBody>
          <a:bodyPr>
            <a:normAutofit/>
          </a:bodyPr>
          <a:lstStyle/>
          <a:p>
            <a:pPr algn="ctr"/>
            <a:r>
              <a:rPr lang="en-US" sz="3600" b="1" dirty="0"/>
              <a:t>Thank You!</a:t>
            </a:r>
            <a:endParaRPr lang="de-DE" sz="3600" dirty="0"/>
          </a:p>
        </p:txBody>
      </p:sp>
    </p:spTree>
    <p:extLst>
      <p:ext uri="{BB962C8B-B14F-4D97-AF65-F5344CB8AC3E}">
        <p14:creationId xmlns:p14="http://schemas.microsoft.com/office/powerpoint/2010/main" val="200392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31A7732-7D0F-45E4-A995-37ED3BB6DE4B}" type="datetime1">
              <a:rPr lang="de-DE">
                <a:solidFill>
                  <a:srgbClr val="0A558C"/>
                </a:solidFill>
                <a:latin typeface="Calibri"/>
              </a:rPr>
              <a:pPr/>
              <a:t>07.12.2021</a:t>
            </a:fld>
            <a:endParaRPr lang="de-DE">
              <a:solidFill>
                <a:srgbClr val="0A558C"/>
              </a:solidFill>
              <a:latin typeface="Calibri"/>
            </a:endParaRPr>
          </a:p>
        </p:txBody>
      </p:sp>
      <p:sp>
        <p:nvSpPr>
          <p:cNvPr id="12" name="Foliennummernplatzhalter 11"/>
          <p:cNvSpPr>
            <a:spLocks noGrp="1"/>
          </p:cNvSpPr>
          <p:nvPr>
            <p:ph type="sldNum" sz="quarter" idx="12"/>
          </p:nvPr>
        </p:nvSpPr>
        <p:spPr/>
        <p:txBody>
          <a:bodyPr/>
          <a:lstStyle/>
          <a:p>
            <a:fld id="{58444F55-0981-4E9E-8F6B-2F7546EE58D7}" type="slidenum">
              <a:rPr lang="de-DE">
                <a:solidFill>
                  <a:srgbClr val="0A558C"/>
                </a:solidFill>
                <a:latin typeface="Calibri"/>
              </a:rPr>
              <a:pPr/>
              <a:t>5</a:t>
            </a:fld>
            <a:endParaRPr lang="de-DE">
              <a:solidFill>
                <a:srgbClr val="0A558C"/>
              </a:solidFill>
              <a:latin typeface="Calibri"/>
            </a:endParaRPr>
          </a:p>
        </p:txBody>
      </p:sp>
      <p:sp>
        <p:nvSpPr>
          <p:cNvPr id="2" name="Titel 1"/>
          <p:cNvSpPr>
            <a:spLocks noGrp="1"/>
          </p:cNvSpPr>
          <p:nvPr>
            <p:ph type="title"/>
          </p:nvPr>
        </p:nvSpPr>
        <p:spPr>
          <a:xfrm>
            <a:off x="478367" y="257429"/>
            <a:ext cx="11232000" cy="888516"/>
          </a:xfrm>
        </p:spPr>
        <p:txBody>
          <a:bodyPr/>
          <a:lstStyle/>
          <a:p>
            <a:pPr algn="ctr"/>
            <a:r>
              <a:rPr lang="en-US" sz="5400" dirty="0">
                <a:solidFill>
                  <a:srgbClr val="00B050"/>
                </a:solidFill>
              </a:rPr>
              <a:t>EMI Filter Design</a:t>
            </a:r>
          </a:p>
        </p:txBody>
      </p:sp>
      <p:sp>
        <p:nvSpPr>
          <p:cNvPr id="6" name="Inhaltsplatzhalter 5"/>
          <p:cNvSpPr>
            <a:spLocks noGrp="1"/>
          </p:cNvSpPr>
          <p:nvPr>
            <p:ph sz="quarter" idx="13"/>
          </p:nvPr>
        </p:nvSpPr>
        <p:spPr>
          <a:xfrm>
            <a:off x="1212783" y="1838425"/>
            <a:ext cx="9567512" cy="4327426"/>
          </a:xfrm>
        </p:spPr>
        <p:txBody>
          <a:bodyPr/>
          <a:lstStyle/>
          <a:p>
            <a:pPr marL="171450" indent="-171450" algn="just">
              <a:buFont typeface="Wingdings" panose="05000000000000000000" pitchFamily="2" charset="2"/>
              <a:buChar char="Ø"/>
            </a:pPr>
            <a:r>
              <a:rPr lang="en-US" sz="2000" dirty="0" smtClean="0">
                <a:solidFill>
                  <a:schemeClr val="tx1"/>
                </a:solidFill>
              </a:rPr>
              <a:t>Suppress </a:t>
            </a:r>
            <a:r>
              <a:rPr lang="en-US" sz="2000" dirty="0">
                <a:solidFill>
                  <a:schemeClr val="tx1"/>
                </a:solidFill>
              </a:rPr>
              <a:t>electromagnetic noise transmitted through conduction.</a:t>
            </a:r>
          </a:p>
          <a:p>
            <a:pPr marL="171450" indent="-171450" algn="just">
              <a:buFont typeface="Wingdings" panose="05000000000000000000" pitchFamily="2" charset="2"/>
              <a:buChar char="Ø"/>
            </a:pPr>
            <a:r>
              <a:rPr lang="en-US" sz="2000" dirty="0">
                <a:solidFill>
                  <a:schemeClr val="tx1"/>
                </a:solidFill>
              </a:rPr>
              <a:t>Extract unwanted current conducted through wiring or cables, while allowing desirable currents to flow freely.</a:t>
            </a:r>
          </a:p>
          <a:p>
            <a:pPr marL="171450" indent="-171450" algn="just">
              <a:buFont typeface="Wingdings" panose="05000000000000000000" pitchFamily="2" charset="2"/>
              <a:buChar char="Ø"/>
            </a:pPr>
            <a:r>
              <a:rPr lang="en-US" sz="2000" dirty="0">
                <a:solidFill>
                  <a:schemeClr val="tx1"/>
                </a:solidFill>
              </a:rPr>
              <a:t>Often acts like a low-pass </a:t>
            </a:r>
            <a:r>
              <a:rPr lang="en-US" sz="2000" dirty="0" smtClean="0">
                <a:solidFill>
                  <a:schemeClr val="tx1"/>
                </a:solidFill>
              </a:rPr>
              <a:t>filter </a:t>
            </a:r>
            <a:r>
              <a:rPr lang="en-US" sz="2000" dirty="0">
                <a:solidFill>
                  <a:schemeClr val="tx1"/>
                </a:solidFill>
              </a:rPr>
              <a:t>that sift out high frequencies while letting lower frequencies pass through.</a:t>
            </a:r>
          </a:p>
          <a:p>
            <a:pPr marL="171450" indent="-171450" algn="just">
              <a:buFont typeface="Wingdings" panose="05000000000000000000" pitchFamily="2" charset="2"/>
              <a:buChar char="Ø"/>
            </a:pPr>
            <a:r>
              <a:rPr lang="en-US" sz="2000" dirty="0">
                <a:solidFill>
                  <a:schemeClr val="tx1"/>
                </a:solidFill>
              </a:rPr>
              <a:t>After the filtering process, electromagnetic noise gets diverted away from the device and to the ground.</a:t>
            </a:r>
          </a:p>
          <a:p>
            <a:pPr marL="171450" indent="-171450" algn="just">
              <a:buFont typeface="Wingdings" panose="05000000000000000000" pitchFamily="2" charset="2"/>
              <a:buChar char="Ø"/>
            </a:pPr>
            <a:r>
              <a:rPr lang="en-US" sz="2000" dirty="0">
                <a:solidFill>
                  <a:schemeClr val="tx1"/>
                </a:solidFill>
              </a:rPr>
              <a:t>Should not be installed too close to the source or to the load, or too far away from the power line.</a:t>
            </a:r>
          </a:p>
          <a:p>
            <a:pPr marL="171450" indent="-171450" algn="just">
              <a:buFont typeface="Wingdings" panose="05000000000000000000" pitchFamily="2" charset="2"/>
              <a:buChar char="Ø"/>
            </a:pPr>
            <a:r>
              <a:rPr lang="en-US" sz="2000" dirty="0">
                <a:solidFill>
                  <a:schemeClr val="tx1"/>
                </a:solidFill>
              </a:rPr>
              <a:t>Categorized based on its generation, duration and bandwidth. </a:t>
            </a:r>
          </a:p>
          <a:p>
            <a:pPr algn="just"/>
            <a:r>
              <a:rPr lang="en-US" sz="2000" dirty="0">
                <a:solidFill>
                  <a:srgbClr val="0A558C"/>
                </a:solidFill>
              </a:rPr>
              <a:t>			</a:t>
            </a:r>
            <a:endParaRPr lang="de-DE" sz="2000" b="1" dirty="0"/>
          </a:p>
        </p:txBody>
      </p:sp>
      <p:sp>
        <p:nvSpPr>
          <p:cNvPr id="8"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Tree>
    <p:extLst>
      <p:ext uri="{BB962C8B-B14F-4D97-AF65-F5344CB8AC3E}">
        <p14:creationId xmlns:p14="http://schemas.microsoft.com/office/powerpoint/2010/main" val="42564066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C5C77B-61BA-4ADF-8C37-DE0C26FA5B3C}"/>
              </a:ext>
            </a:extLst>
          </p:cNvPr>
          <p:cNvSpPr>
            <a:spLocks noGrp="1"/>
          </p:cNvSpPr>
          <p:nvPr>
            <p:ph type="title"/>
          </p:nvPr>
        </p:nvSpPr>
        <p:spPr>
          <a:xfrm>
            <a:off x="478367" y="257426"/>
            <a:ext cx="11232000" cy="612000"/>
          </a:xfrm>
        </p:spPr>
        <p:txBody>
          <a:bodyPr/>
          <a:lstStyle/>
          <a:p>
            <a:pPr algn="ctr"/>
            <a:r>
              <a:rPr lang="en-US" sz="5400" dirty="0" smtClean="0">
                <a:solidFill>
                  <a:srgbClr val="00B050"/>
                </a:solidFill>
              </a:rPr>
              <a:t>Design selection</a:t>
            </a:r>
            <a:r>
              <a:rPr lang="en-US" sz="2400" dirty="0"/>
              <a:t/>
            </a:r>
            <a:br>
              <a:rPr lang="en-US" sz="2400" dirty="0"/>
            </a:br>
            <a:endParaRPr lang="en-IN" sz="2400" dirty="0"/>
          </a:p>
        </p:txBody>
      </p:sp>
      <p:sp>
        <p:nvSpPr>
          <p:cNvPr id="15" name="Datumsplatzhalter 2">
            <a:extLst>
              <a:ext uri="{FF2B5EF4-FFF2-40B4-BE49-F238E27FC236}">
                <a16:creationId xmlns="" xmlns:a16="http://schemas.microsoft.com/office/drawing/2014/main" id="{EE6A6C35-2C66-4EE0-BA38-EAE69C888F44}"/>
              </a:ext>
            </a:extLst>
          </p:cNvPr>
          <p:cNvSpPr>
            <a:spLocks noGrp="1"/>
          </p:cNvSpPr>
          <p:nvPr>
            <p:ph type="dt" sz="half" idx="10"/>
          </p:nvPr>
        </p:nvSpPr>
        <p:spPr>
          <a:xfrm>
            <a:off x="9888422" y="6392354"/>
            <a:ext cx="1020597"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A7732-7D0F-45E4-A995-37ED3BB6DE4B}" type="datetime1">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07.12.2021</a:t>
            </a:fld>
            <a:endParaRPr kumimoji="0" lang="de-DE" sz="1000" b="0" i="0" u="none" strike="noStrike" kern="1200" cap="none" spc="0" normalizeH="0" baseline="0" noProof="0" dirty="0">
              <a:ln>
                <a:noFill/>
              </a:ln>
              <a:solidFill>
                <a:srgbClr val="0A558C"/>
              </a:solidFill>
              <a:effectLst/>
              <a:uLnTx/>
              <a:uFillTx/>
              <a:latin typeface="Calibri"/>
              <a:ea typeface="+mn-ea"/>
              <a:cs typeface="+mn-cs"/>
            </a:endParaRPr>
          </a:p>
        </p:txBody>
      </p:sp>
      <p:sp>
        <p:nvSpPr>
          <p:cNvPr id="16" name="Foliennummernplatzhalter 11">
            <a:extLst>
              <a:ext uri="{FF2B5EF4-FFF2-40B4-BE49-F238E27FC236}">
                <a16:creationId xmlns="" xmlns:a16="http://schemas.microsoft.com/office/drawing/2014/main" id="{EB291F08-8CDB-4045-A8E0-A2E9D7307FFF}"/>
              </a:ext>
            </a:extLst>
          </p:cNvPr>
          <p:cNvSpPr>
            <a:spLocks noGrp="1"/>
          </p:cNvSpPr>
          <p:nvPr>
            <p:ph type="sldNum" sz="quarter" idx="12"/>
          </p:nvPr>
        </p:nvSpPr>
        <p:spPr>
          <a:xfrm>
            <a:off x="11184565" y="6392354"/>
            <a:ext cx="522652"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44F55-0981-4E9E-8F6B-2F7546EE58D7}" type="slidenum">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000" b="0" i="0" u="none" strike="noStrike" kern="1200" cap="none" spc="0" normalizeH="0" baseline="0" noProof="0" dirty="0">
              <a:ln>
                <a:noFill/>
              </a:ln>
              <a:solidFill>
                <a:srgbClr val="0A558C"/>
              </a:solidFill>
              <a:effectLst/>
              <a:uLnTx/>
              <a:uFillTx/>
              <a:latin typeface="Calibri"/>
              <a:ea typeface="+mn-ea"/>
              <a:cs typeface="+mn-cs"/>
            </a:endParaRPr>
          </a:p>
        </p:txBody>
      </p:sp>
      <p:sp>
        <p:nvSpPr>
          <p:cNvPr id="10"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pic>
        <p:nvPicPr>
          <p:cNvPr id="2" name="Picture 1"/>
          <p:cNvPicPr>
            <a:picLocks noChangeAspect="1"/>
          </p:cNvPicPr>
          <p:nvPr/>
        </p:nvPicPr>
        <p:blipFill>
          <a:blip r:embed="rId2"/>
          <a:stretch>
            <a:fillRect/>
          </a:stretch>
        </p:blipFill>
        <p:spPr>
          <a:xfrm>
            <a:off x="1241659" y="1181862"/>
            <a:ext cx="9662852" cy="4524005"/>
          </a:xfrm>
          <a:prstGeom prst="rect">
            <a:avLst/>
          </a:prstGeom>
        </p:spPr>
      </p:pic>
      <p:sp>
        <p:nvSpPr>
          <p:cNvPr id="3" name="Rectangle 2"/>
          <p:cNvSpPr/>
          <p:nvPr/>
        </p:nvSpPr>
        <p:spPr>
          <a:xfrm>
            <a:off x="3623928" y="5705868"/>
            <a:ext cx="5403915" cy="369332"/>
          </a:xfrm>
          <a:prstGeom prst="rect">
            <a:avLst/>
          </a:prstGeom>
        </p:spPr>
        <p:txBody>
          <a:bodyPr wrap="none">
            <a:spAutoFit/>
          </a:bodyPr>
          <a:lstStyle/>
          <a:p>
            <a:pPr marR="0"/>
            <a:r>
              <a:rPr lang="en-US" i="1" dirty="0">
                <a:solidFill>
                  <a:prstClr val="black"/>
                </a:solidFill>
                <a:latin typeface="Times New Roman" panose="02020603050405020304" pitchFamily="18" charset="0"/>
              </a:rPr>
              <a:t>Figure 04: Standard </a:t>
            </a:r>
            <a:r>
              <a:rPr lang="en-US" i="1" dirty="0" smtClean="0">
                <a:solidFill>
                  <a:prstClr val="black"/>
                </a:solidFill>
                <a:latin typeface="Times New Roman" panose="02020603050405020304" pitchFamily="18" charset="0"/>
              </a:rPr>
              <a:t> circuit design </a:t>
            </a:r>
            <a:r>
              <a:rPr lang="en-US" i="1" dirty="0">
                <a:solidFill>
                  <a:prstClr val="black"/>
                </a:solidFill>
                <a:latin typeface="Times New Roman" panose="02020603050405020304" pitchFamily="18" charset="0"/>
              </a:rPr>
              <a:t>of </a:t>
            </a:r>
            <a:r>
              <a:rPr lang="en-US" i="1" dirty="0" smtClean="0">
                <a:solidFill>
                  <a:prstClr val="black"/>
                </a:solidFill>
                <a:latin typeface="Times New Roman" panose="02020603050405020304" pitchFamily="18" charset="0"/>
              </a:rPr>
              <a:t> an EMI </a:t>
            </a:r>
            <a:r>
              <a:rPr lang="en-US" i="1" dirty="0">
                <a:solidFill>
                  <a:prstClr val="black"/>
                </a:solidFill>
                <a:latin typeface="Times New Roman" panose="02020603050405020304" pitchFamily="18" charset="0"/>
              </a:rPr>
              <a:t>filter [3].</a:t>
            </a:r>
            <a:endParaRPr lang="en-US" dirty="0">
              <a:solidFill>
                <a:prstClr val="black"/>
              </a:solidFill>
              <a:latin typeface="Mangal"/>
            </a:endParaRPr>
          </a:p>
        </p:txBody>
      </p:sp>
    </p:spTree>
    <p:extLst>
      <p:ext uri="{BB962C8B-B14F-4D97-AF65-F5344CB8AC3E}">
        <p14:creationId xmlns:p14="http://schemas.microsoft.com/office/powerpoint/2010/main" val="3547274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61D8C5F-27B4-420C-82F8-9DD306D416FC}"/>
              </a:ext>
            </a:extLst>
          </p:cNvPr>
          <p:cNvSpPr>
            <a:spLocks noGrp="1"/>
          </p:cNvSpPr>
          <p:nvPr>
            <p:ph type="title"/>
          </p:nvPr>
        </p:nvSpPr>
        <p:spPr>
          <a:xfrm>
            <a:off x="478367" y="257424"/>
            <a:ext cx="11232000" cy="612000"/>
          </a:xfrm>
        </p:spPr>
        <p:txBody>
          <a:bodyPr/>
          <a:lstStyle/>
          <a:p>
            <a:pPr algn="ctr"/>
            <a:r>
              <a:rPr lang="en-US" sz="5400" dirty="0">
                <a:solidFill>
                  <a:srgbClr val="00B050"/>
                </a:solidFill>
              </a:rPr>
              <a:t>Design Category</a:t>
            </a:r>
            <a:r>
              <a:rPr lang="en-US" sz="2400" dirty="0"/>
              <a:t/>
            </a:r>
            <a:br>
              <a:rPr lang="en-US" sz="2400" dirty="0"/>
            </a:br>
            <a:endParaRPr lang="en-IN" sz="2400" dirty="0"/>
          </a:p>
        </p:txBody>
      </p:sp>
      <p:sp>
        <p:nvSpPr>
          <p:cNvPr id="5" name="Text Placeholder 4">
            <a:extLst>
              <a:ext uri="{FF2B5EF4-FFF2-40B4-BE49-F238E27FC236}">
                <a16:creationId xmlns="" xmlns:a16="http://schemas.microsoft.com/office/drawing/2014/main" id="{544E87E0-66BF-4E04-92AB-3F03FB283896}"/>
              </a:ext>
            </a:extLst>
          </p:cNvPr>
          <p:cNvSpPr>
            <a:spLocks noGrp="1"/>
          </p:cNvSpPr>
          <p:nvPr>
            <p:ph type="body" sz="quarter" idx="13"/>
          </p:nvPr>
        </p:nvSpPr>
        <p:spPr/>
        <p:txBody>
          <a:bodyPr/>
          <a:lstStyle/>
          <a:p>
            <a:pPr marL="285750" indent="-285750">
              <a:buFont typeface="Arial" panose="020B0604020202020204" pitchFamily="34" charset="0"/>
              <a:buChar char="•"/>
            </a:pPr>
            <a:endParaRPr lang="en-IN" sz="2000" dirty="0"/>
          </a:p>
          <a:p>
            <a:r>
              <a:rPr lang="en-US" sz="900" dirty="0">
                <a:solidFill>
                  <a:srgbClr val="0A558C"/>
                </a:solidFill>
              </a:rPr>
              <a:t>			</a:t>
            </a:r>
            <a:endParaRPr lang="en-US" dirty="0"/>
          </a:p>
        </p:txBody>
      </p:sp>
      <p:sp>
        <p:nvSpPr>
          <p:cNvPr id="7" name="Datumsplatzhalter 2">
            <a:extLst>
              <a:ext uri="{FF2B5EF4-FFF2-40B4-BE49-F238E27FC236}">
                <a16:creationId xmlns="" xmlns:a16="http://schemas.microsoft.com/office/drawing/2014/main" id="{16CB394F-C1CF-415D-9688-AFFAD13C60B1}"/>
              </a:ext>
            </a:extLst>
          </p:cNvPr>
          <p:cNvSpPr>
            <a:spLocks noGrp="1"/>
          </p:cNvSpPr>
          <p:nvPr>
            <p:ph type="dt" sz="half" idx="10"/>
          </p:nvPr>
        </p:nvSpPr>
        <p:spPr>
          <a:xfrm>
            <a:off x="9888422" y="6392354"/>
            <a:ext cx="1020597"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A7732-7D0F-45E4-A995-37ED3BB6DE4B}" type="datetime1">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09.12.2021</a:t>
            </a:fld>
            <a:endParaRPr kumimoji="0" lang="de-DE" sz="1000" b="0" i="0" u="none" strike="noStrike" kern="1200" cap="none" spc="0" normalizeH="0" baseline="0" noProof="0" dirty="0">
              <a:ln>
                <a:noFill/>
              </a:ln>
              <a:solidFill>
                <a:srgbClr val="0A558C"/>
              </a:solidFill>
              <a:effectLst/>
              <a:uLnTx/>
              <a:uFillTx/>
              <a:latin typeface="Calibri"/>
              <a:ea typeface="+mn-ea"/>
              <a:cs typeface="+mn-cs"/>
            </a:endParaRPr>
          </a:p>
        </p:txBody>
      </p:sp>
      <p:sp>
        <p:nvSpPr>
          <p:cNvPr id="8" name="Foliennummernplatzhalter 11">
            <a:extLst>
              <a:ext uri="{FF2B5EF4-FFF2-40B4-BE49-F238E27FC236}">
                <a16:creationId xmlns="" xmlns:a16="http://schemas.microsoft.com/office/drawing/2014/main" id="{67C59B65-58FE-4E51-A72B-D79F717D8905}"/>
              </a:ext>
            </a:extLst>
          </p:cNvPr>
          <p:cNvSpPr>
            <a:spLocks noGrp="1"/>
          </p:cNvSpPr>
          <p:nvPr>
            <p:ph type="sldNum" sz="quarter" idx="12"/>
          </p:nvPr>
        </p:nvSpPr>
        <p:spPr>
          <a:xfrm>
            <a:off x="11184565" y="6392354"/>
            <a:ext cx="522652"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44F55-0981-4E9E-8F6B-2F7546EE58D7}" type="slidenum">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000" b="0" i="0" u="none" strike="noStrike" kern="1200" cap="none" spc="0" normalizeH="0" baseline="0" noProof="0">
              <a:ln>
                <a:noFill/>
              </a:ln>
              <a:solidFill>
                <a:srgbClr val="0A558C"/>
              </a:solidFill>
              <a:effectLst/>
              <a:uLnTx/>
              <a:uFillTx/>
              <a:latin typeface="Calibri"/>
              <a:ea typeface="+mn-ea"/>
              <a:cs typeface="+mn-cs"/>
            </a:endParaRPr>
          </a:p>
        </p:txBody>
      </p:sp>
      <p:sp>
        <p:nvSpPr>
          <p:cNvPr id="9"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
        <p:nvSpPr>
          <p:cNvPr id="3" name="Rectangle 2"/>
          <p:cNvSpPr/>
          <p:nvPr/>
        </p:nvSpPr>
        <p:spPr>
          <a:xfrm>
            <a:off x="1238450" y="1257787"/>
            <a:ext cx="9946106" cy="400110"/>
          </a:xfrm>
          <a:prstGeom prst="rect">
            <a:avLst/>
          </a:prstGeom>
        </p:spPr>
        <p:txBody>
          <a:bodyPr wrap="square">
            <a:spAutoFit/>
          </a:bodyPr>
          <a:lstStyle/>
          <a:p>
            <a:pPr marR="0"/>
            <a:r>
              <a:rPr lang="en-US" sz="2000" dirty="0">
                <a:solidFill>
                  <a:prstClr val="black"/>
                </a:solidFill>
                <a:latin typeface="Calibri" panose="020F0502020204030204" pitchFamily="34" charset="0"/>
                <a:cs typeface="Calibri" panose="020F0502020204030204" pitchFamily="34" charset="0"/>
              </a:rPr>
              <a:t>An EMI filter is divided into two sub filters designed according to the generation of noise. </a:t>
            </a:r>
          </a:p>
        </p:txBody>
      </p:sp>
      <p:sp>
        <p:nvSpPr>
          <p:cNvPr id="10" name="Rectangle 9"/>
          <p:cNvSpPr/>
          <p:nvPr/>
        </p:nvSpPr>
        <p:spPr>
          <a:xfrm>
            <a:off x="1074820" y="1867921"/>
            <a:ext cx="4419158" cy="523220"/>
          </a:xfrm>
          <a:prstGeom prst="rect">
            <a:avLst/>
          </a:prstGeom>
        </p:spPr>
        <p:txBody>
          <a:bodyPr wrap="none">
            <a:spAutoFit/>
          </a:bodyPr>
          <a:lstStyle/>
          <a:p>
            <a:pPr marR="0"/>
            <a:r>
              <a:rPr lang="en-US" sz="2800" dirty="0" smtClean="0">
                <a:solidFill>
                  <a:prstClr val="black"/>
                </a:solidFill>
                <a:latin typeface="+mj-lt"/>
              </a:rPr>
              <a:t>  Common Mode Filter (CMF)</a:t>
            </a:r>
            <a:endParaRPr lang="en-US" sz="2800" dirty="0">
              <a:solidFill>
                <a:prstClr val="black"/>
              </a:solidFill>
              <a:latin typeface="+mj-lt"/>
            </a:endParaRPr>
          </a:p>
        </p:txBody>
      </p:sp>
      <p:pic>
        <p:nvPicPr>
          <p:cNvPr id="11" name="Picture 10"/>
          <p:cNvPicPr>
            <a:picLocks noChangeAspect="1"/>
          </p:cNvPicPr>
          <p:nvPr/>
        </p:nvPicPr>
        <p:blipFill>
          <a:blip r:embed="rId2"/>
          <a:stretch>
            <a:fillRect/>
          </a:stretch>
        </p:blipFill>
        <p:spPr>
          <a:xfrm>
            <a:off x="510418" y="2444956"/>
            <a:ext cx="5765258" cy="3255068"/>
          </a:xfrm>
          <a:prstGeom prst="rect">
            <a:avLst/>
          </a:prstGeom>
        </p:spPr>
      </p:pic>
      <p:sp>
        <p:nvSpPr>
          <p:cNvPr id="12" name="Rectangle 11"/>
          <p:cNvSpPr/>
          <p:nvPr/>
        </p:nvSpPr>
        <p:spPr>
          <a:xfrm>
            <a:off x="6292562" y="1867919"/>
            <a:ext cx="4535860" cy="523220"/>
          </a:xfrm>
          <a:prstGeom prst="rect">
            <a:avLst/>
          </a:prstGeom>
        </p:spPr>
        <p:txBody>
          <a:bodyPr wrap="square">
            <a:spAutoFit/>
          </a:bodyPr>
          <a:lstStyle/>
          <a:p>
            <a:pPr marR="0"/>
            <a:r>
              <a:rPr lang="en-US" sz="2800" dirty="0">
                <a:solidFill>
                  <a:prstClr val="black"/>
                </a:solidFill>
                <a:latin typeface="+mj-lt"/>
              </a:rPr>
              <a:t>Differential </a:t>
            </a:r>
            <a:r>
              <a:rPr lang="en-US" sz="2800" dirty="0" smtClean="0">
                <a:solidFill>
                  <a:prstClr val="black"/>
                </a:solidFill>
                <a:latin typeface="+mj-lt"/>
              </a:rPr>
              <a:t>Mode Filter (DMF)</a:t>
            </a:r>
            <a:endParaRPr lang="en-US" sz="2800" dirty="0">
              <a:solidFill>
                <a:prstClr val="black"/>
              </a:solidFill>
              <a:latin typeface="+mj-lt"/>
            </a:endParaRPr>
          </a:p>
        </p:txBody>
      </p:sp>
      <p:pic>
        <p:nvPicPr>
          <p:cNvPr id="13" name="Picture 12"/>
          <p:cNvPicPr>
            <a:picLocks noChangeAspect="1"/>
          </p:cNvPicPr>
          <p:nvPr/>
        </p:nvPicPr>
        <p:blipFill>
          <a:blip r:embed="rId3"/>
          <a:stretch>
            <a:fillRect/>
          </a:stretch>
        </p:blipFill>
        <p:spPr>
          <a:xfrm>
            <a:off x="6026105" y="2449535"/>
            <a:ext cx="5269916" cy="3255345"/>
          </a:xfrm>
          <a:prstGeom prst="rect">
            <a:avLst/>
          </a:prstGeom>
        </p:spPr>
      </p:pic>
      <p:sp>
        <p:nvSpPr>
          <p:cNvPr id="14" name="Rectangle 13"/>
          <p:cNvSpPr/>
          <p:nvPr/>
        </p:nvSpPr>
        <p:spPr>
          <a:xfrm>
            <a:off x="2588311" y="5798947"/>
            <a:ext cx="7012112"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05: Common mode part </a:t>
            </a:r>
            <a:r>
              <a:rPr lang="en-US" i="1" dirty="0">
                <a:solidFill>
                  <a:prstClr val="black"/>
                </a:solidFill>
                <a:latin typeface="Calibri" panose="020F0502020204030204" pitchFamily="34" charset="0"/>
                <a:cs typeface="Calibri" panose="020F0502020204030204" pitchFamily="34" charset="0"/>
              </a:rPr>
              <a:t>and Differential mode part in </a:t>
            </a:r>
            <a:r>
              <a:rPr lang="en-US" i="1" dirty="0">
                <a:solidFill>
                  <a:prstClr val="black"/>
                </a:solidFill>
                <a:latin typeface="Calibri" panose="020F0502020204030204" pitchFamily="34" charset="0"/>
                <a:cs typeface="Calibri" panose="020F0502020204030204" pitchFamily="34" charset="0"/>
              </a:rPr>
              <a:t>an EMI filter</a:t>
            </a: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7720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EC8D7EF1-8BC1-48BA-9B3E-46D4DA621504}"/>
              </a:ext>
            </a:extLst>
          </p:cNvPr>
          <p:cNvSpPr>
            <a:spLocks noGrp="1"/>
          </p:cNvSpPr>
          <p:nvPr>
            <p:ph type="title"/>
          </p:nvPr>
        </p:nvSpPr>
        <p:spPr>
          <a:xfrm>
            <a:off x="478367" y="257427"/>
            <a:ext cx="11232000" cy="612000"/>
          </a:xfrm>
        </p:spPr>
        <p:txBody>
          <a:bodyPr/>
          <a:lstStyle/>
          <a:p>
            <a:pPr algn="ctr"/>
            <a:r>
              <a:rPr lang="en-US" sz="5400" dirty="0" smtClean="0">
                <a:solidFill>
                  <a:srgbClr val="BBE33D"/>
                </a:solidFill>
                <a:latin typeface="Calibri" panose="020F0502020204030204" pitchFamily="34" charset="0"/>
                <a:cs typeface="Calibri" panose="020F0502020204030204" pitchFamily="34" charset="0"/>
              </a:rPr>
              <a:t>Common </a:t>
            </a:r>
            <a:r>
              <a:rPr lang="en-US" sz="5400" dirty="0">
                <a:solidFill>
                  <a:srgbClr val="BBE33D"/>
                </a:solidFill>
                <a:latin typeface="Calibri" panose="020F0502020204030204" pitchFamily="34" charset="0"/>
                <a:cs typeface="Calibri" panose="020F0502020204030204" pitchFamily="34" charset="0"/>
              </a:rPr>
              <a:t>Mode Filter</a:t>
            </a:r>
            <a:endParaRPr lang="en-US" sz="5400" dirty="0">
              <a:solidFill>
                <a:prstClr val="black"/>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 xmlns:a16="http://schemas.microsoft.com/office/drawing/2014/main" id="{75199CD9-6CDE-4C3E-9739-92D6204345AF}"/>
              </a:ext>
            </a:extLst>
          </p:cNvPr>
          <p:cNvSpPr>
            <a:spLocks noGrp="1"/>
          </p:cNvSpPr>
          <p:nvPr>
            <p:ph type="body" sz="quarter" idx="13"/>
          </p:nvPr>
        </p:nvSpPr>
        <p:spPr>
          <a:xfrm>
            <a:off x="475217" y="1334948"/>
            <a:ext cx="11232000" cy="4789487"/>
          </a:xfrm>
        </p:spPr>
        <p:txBody>
          <a:bodyPr/>
          <a:lstStyle/>
          <a:p>
            <a:pPr marL="114300"/>
            <a:endParaRPr lang="en-US" sz="2000" dirty="0"/>
          </a:p>
          <a:p>
            <a:pPr marL="342900" indent="-228600">
              <a:buFont typeface="Arial" panose="020B0604020202020204" pitchFamily="34" charset="0"/>
              <a:buChar char="•"/>
            </a:pPr>
            <a:endParaRPr lang="en-US" sz="2000" dirty="0"/>
          </a:p>
          <a:p>
            <a:pPr marL="342900" indent="-228600">
              <a:buFont typeface="Arial" panose="020B0604020202020204" pitchFamily="34" charset="0"/>
              <a:buChar char="•"/>
            </a:pPr>
            <a:endParaRPr lang="en-US" sz="2000" dirty="0"/>
          </a:p>
          <a:p>
            <a:pPr marL="342900" indent="-228600">
              <a:buFont typeface="Arial" panose="020B0604020202020204" pitchFamily="34" charset="0"/>
              <a:buChar char="•"/>
            </a:pPr>
            <a:endParaRPr lang="en-US" sz="2000" dirty="0"/>
          </a:p>
          <a:p>
            <a:pPr marL="342900" indent="-228600">
              <a:buFont typeface="Arial" panose="020B0604020202020204" pitchFamily="34" charset="0"/>
              <a:buChar char="•"/>
            </a:pPr>
            <a:endParaRPr lang="en-US" sz="2000" dirty="0"/>
          </a:p>
          <a:p>
            <a:pPr marL="342900" indent="-228600">
              <a:buFont typeface="Arial" panose="020B0604020202020204" pitchFamily="34" charset="0"/>
              <a:buChar char="•"/>
            </a:pPr>
            <a:endParaRPr lang="en-US" sz="2000" dirty="0"/>
          </a:p>
          <a:p>
            <a:pPr marL="655638" lvl="3" indent="0">
              <a:buNone/>
            </a:pPr>
            <a:r>
              <a:rPr lang="en-US" sz="900" dirty="0"/>
              <a:t>             </a:t>
            </a:r>
          </a:p>
          <a:p>
            <a:pPr marL="655638" lvl="3" indent="0">
              <a:buNone/>
            </a:pPr>
            <a:r>
              <a:rPr lang="en-US" sz="900" dirty="0"/>
              <a:t>		    	</a:t>
            </a:r>
            <a:endParaRPr lang="en-US" dirty="0"/>
          </a:p>
          <a:p>
            <a:pPr marL="3086100" lvl="6" indent="0">
              <a:buNone/>
            </a:pPr>
            <a:endParaRPr lang="en-US" sz="2400" dirty="0"/>
          </a:p>
        </p:txBody>
      </p:sp>
      <p:sp>
        <p:nvSpPr>
          <p:cNvPr id="10" name="Datumsplatzhalter 2">
            <a:extLst>
              <a:ext uri="{FF2B5EF4-FFF2-40B4-BE49-F238E27FC236}">
                <a16:creationId xmlns="" xmlns:a16="http://schemas.microsoft.com/office/drawing/2014/main" id="{07BA6141-1EEC-4AA7-9F69-16BA2AAE73BC}"/>
              </a:ext>
            </a:extLst>
          </p:cNvPr>
          <p:cNvSpPr>
            <a:spLocks noGrp="1"/>
          </p:cNvSpPr>
          <p:nvPr>
            <p:ph type="dt" sz="half" idx="10"/>
          </p:nvPr>
        </p:nvSpPr>
        <p:spPr>
          <a:xfrm>
            <a:off x="9888422" y="6392354"/>
            <a:ext cx="1020597"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A7732-7D0F-45E4-A995-37ED3BB6DE4B}" type="datetime1">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07.12.2021</a:t>
            </a:fld>
            <a:endParaRPr kumimoji="0" lang="de-DE" sz="1000" b="0" i="0" u="none" strike="noStrike" kern="1200" cap="none" spc="0" normalizeH="0" baseline="0" noProof="0" dirty="0">
              <a:ln>
                <a:noFill/>
              </a:ln>
              <a:solidFill>
                <a:srgbClr val="0A558C"/>
              </a:solidFill>
              <a:effectLst/>
              <a:uLnTx/>
              <a:uFillTx/>
              <a:latin typeface="Calibri"/>
              <a:ea typeface="+mn-ea"/>
              <a:cs typeface="+mn-cs"/>
            </a:endParaRPr>
          </a:p>
        </p:txBody>
      </p:sp>
      <p:sp>
        <p:nvSpPr>
          <p:cNvPr id="11" name="Foliennummernplatzhalter 11">
            <a:extLst>
              <a:ext uri="{FF2B5EF4-FFF2-40B4-BE49-F238E27FC236}">
                <a16:creationId xmlns="" xmlns:a16="http://schemas.microsoft.com/office/drawing/2014/main" id="{2C9DB9CF-91FF-4296-9DCA-33B986BA93A7}"/>
              </a:ext>
            </a:extLst>
          </p:cNvPr>
          <p:cNvSpPr>
            <a:spLocks noGrp="1"/>
          </p:cNvSpPr>
          <p:nvPr>
            <p:ph type="sldNum" sz="quarter" idx="12"/>
          </p:nvPr>
        </p:nvSpPr>
        <p:spPr>
          <a:xfrm>
            <a:off x="11184565" y="6392354"/>
            <a:ext cx="522652"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44F55-0981-4E9E-8F6B-2F7546EE58D7}" type="slidenum">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000" b="0" i="0" u="none" strike="noStrike" kern="1200" cap="none" spc="0" normalizeH="0" baseline="0" noProof="0">
              <a:ln>
                <a:noFill/>
              </a:ln>
              <a:solidFill>
                <a:srgbClr val="0A558C"/>
              </a:solidFill>
              <a:effectLst/>
              <a:uLnTx/>
              <a:uFillTx/>
              <a:latin typeface="Calibri"/>
              <a:ea typeface="+mn-ea"/>
              <a:cs typeface="+mn-cs"/>
            </a:endParaRPr>
          </a:p>
        </p:txBody>
      </p:sp>
      <p:sp>
        <p:nvSpPr>
          <p:cNvPr id="8"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
        <p:nvSpPr>
          <p:cNvPr id="2" name="Rectangle 1"/>
          <p:cNvSpPr/>
          <p:nvPr/>
        </p:nvSpPr>
        <p:spPr>
          <a:xfrm>
            <a:off x="911192" y="1098426"/>
            <a:ext cx="4863966" cy="2369880"/>
          </a:xfrm>
          <a:prstGeom prst="rect">
            <a:avLst/>
          </a:prstGeom>
        </p:spPr>
        <p:txBody>
          <a:bodyPr wrap="square">
            <a:spAutoFit/>
          </a:bodyPr>
          <a:lstStyle/>
          <a:p>
            <a:pPr algn="just"/>
            <a:r>
              <a:rPr lang="en-US" sz="2000" dirty="0">
                <a:solidFill>
                  <a:prstClr val="black"/>
                </a:solidFill>
                <a:latin typeface="Calibri" panose="020F0502020204030204" pitchFamily="34" charset="0"/>
                <a:cs typeface="Calibri" panose="020F0502020204030204" pitchFamily="34" charset="0"/>
              </a:rPr>
              <a:t>A common mode voltage is an uneven and unbalanced voltage defined as the voltage between the conductor line and the ground, or as the mean of the phasor voltages appearing between each conductor and a specified reference, usually earth or frame</a:t>
            </a:r>
            <a:r>
              <a:rPr lang="en-US" sz="2000" dirty="0" smtClean="0">
                <a:solidFill>
                  <a:prstClr val="black"/>
                </a:solidFill>
                <a:latin typeface="Calibri" panose="020F0502020204030204" pitchFamily="34" charset="0"/>
                <a:cs typeface="Calibri" panose="020F0502020204030204" pitchFamily="34" charset="0"/>
              </a:rPr>
              <a:t>.</a:t>
            </a:r>
          </a:p>
          <a:p>
            <a:pPr algn="just"/>
            <a:endParaRPr lang="en-US" sz="800" dirty="0">
              <a:solidFill>
                <a:prstClr val="black"/>
              </a:solidFill>
              <a:latin typeface="Calibri" panose="020F0502020204030204" pitchFamily="34" charset="0"/>
              <a:cs typeface="Calibri" panose="020F0502020204030204" pitchFamily="34" charset="0"/>
            </a:endParaRPr>
          </a:p>
          <a:p>
            <a:pPr marR="0" algn="just"/>
            <a:r>
              <a:rPr lang="en-US" sz="2000" dirty="0">
                <a:solidFill>
                  <a:prstClr val="black"/>
                </a:solidFill>
                <a:latin typeface="Calibri" panose="020F0502020204030204" pitchFamily="34" charset="0"/>
                <a:cs typeface="Calibri" panose="020F0502020204030204" pitchFamily="34" charset="0"/>
              </a:rPr>
              <a:t>	</a:t>
            </a:r>
            <a:r>
              <a:rPr lang="en-US" sz="2000" dirty="0" smtClean="0">
                <a:solidFill>
                  <a:prstClr val="black"/>
                </a:solidFill>
                <a:latin typeface="Calibri" panose="020F0502020204030204" pitchFamily="34" charset="0"/>
                <a:cs typeface="Calibri" panose="020F0502020204030204" pitchFamily="34" charset="0"/>
              </a:rPr>
              <a:t>        V</a:t>
            </a:r>
            <a:r>
              <a:rPr lang="en-US" sz="2000" baseline="-25000" dirty="0" smtClean="0">
                <a:solidFill>
                  <a:prstClr val="black"/>
                </a:solidFill>
                <a:latin typeface="Calibri" panose="020F0502020204030204" pitchFamily="34" charset="0"/>
                <a:cs typeface="Calibri" panose="020F0502020204030204" pitchFamily="34" charset="0"/>
              </a:rPr>
              <a:t>CM</a:t>
            </a:r>
            <a:r>
              <a:rPr lang="en-US" sz="2000" dirty="0" smtClean="0">
                <a:solidFill>
                  <a:prstClr val="black"/>
                </a:solidFill>
                <a:latin typeface="Calibri" panose="020F0502020204030204" pitchFamily="34" charset="0"/>
                <a:cs typeface="Calibri" panose="020F0502020204030204" pitchFamily="34" charset="0"/>
              </a:rPr>
              <a:t> </a:t>
            </a:r>
            <a:r>
              <a:rPr lang="en-US" sz="2000" dirty="0">
                <a:solidFill>
                  <a:prstClr val="black"/>
                </a:solidFill>
                <a:latin typeface="Calibri" panose="020F0502020204030204" pitchFamily="34" charset="0"/>
                <a:cs typeface="Calibri" panose="020F0502020204030204" pitchFamily="34" charset="0"/>
              </a:rPr>
              <a:t>= (V</a:t>
            </a:r>
            <a:r>
              <a:rPr lang="en-US" sz="2000" baseline="-25000" dirty="0">
                <a:solidFill>
                  <a:prstClr val="black"/>
                </a:solidFill>
                <a:latin typeface="Calibri" panose="020F0502020204030204" pitchFamily="34" charset="0"/>
                <a:cs typeface="Calibri" panose="020F0502020204030204" pitchFamily="34" charset="0"/>
              </a:rPr>
              <a:t>1</a:t>
            </a:r>
            <a:r>
              <a:rPr lang="en-US" sz="2000" dirty="0">
                <a:solidFill>
                  <a:prstClr val="black"/>
                </a:solidFill>
                <a:latin typeface="Calibri" panose="020F0502020204030204" pitchFamily="34" charset="0"/>
                <a:cs typeface="Calibri" panose="020F0502020204030204" pitchFamily="34" charset="0"/>
              </a:rPr>
              <a:t>+V</a:t>
            </a:r>
            <a:r>
              <a:rPr lang="en-US" sz="2000" baseline="-25000" dirty="0">
                <a:solidFill>
                  <a:prstClr val="black"/>
                </a:solidFill>
                <a:latin typeface="Calibri" panose="020F0502020204030204" pitchFamily="34" charset="0"/>
                <a:cs typeface="Calibri" panose="020F0502020204030204" pitchFamily="34" charset="0"/>
              </a:rPr>
              <a:t>2</a:t>
            </a:r>
            <a:r>
              <a:rPr lang="en-US" sz="2000" dirty="0">
                <a:solidFill>
                  <a:prstClr val="black"/>
                </a:solidFill>
                <a:latin typeface="Calibri" panose="020F0502020204030204" pitchFamily="34" charset="0"/>
                <a:cs typeface="Calibri" panose="020F0502020204030204" pitchFamily="34" charset="0"/>
              </a:rPr>
              <a:t>) / 2 </a:t>
            </a:r>
          </a:p>
        </p:txBody>
      </p:sp>
      <p:pic>
        <p:nvPicPr>
          <p:cNvPr id="3" name="Picture 2"/>
          <p:cNvPicPr>
            <a:picLocks noChangeAspect="1"/>
          </p:cNvPicPr>
          <p:nvPr/>
        </p:nvPicPr>
        <p:blipFill>
          <a:blip r:embed="rId2"/>
          <a:stretch>
            <a:fillRect/>
          </a:stretch>
        </p:blipFill>
        <p:spPr>
          <a:xfrm>
            <a:off x="911192" y="3454663"/>
            <a:ext cx="5406631" cy="2237658"/>
          </a:xfrm>
          <a:prstGeom prst="rect">
            <a:avLst/>
          </a:prstGeom>
        </p:spPr>
      </p:pic>
      <p:sp>
        <p:nvSpPr>
          <p:cNvPr id="4" name="Rectangle 3"/>
          <p:cNvSpPr/>
          <p:nvPr/>
        </p:nvSpPr>
        <p:spPr>
          <a:xfrm>
            <a:off x="611423" y="5704397"/>
            <a:ext cx="5761770" cy="369332"/>
          </a:xfrm>
          <a:prstGeom prst="rect">
            <a:avLst/>
          </a:prstGeom>
        </p:spPr>
        <p:txBody>
          <a:bodyPr wrap="none">
            <a:spAutoFit/>
          </a:bodyPr>
          <a:lstStyle/>
          <a:p>
            <a:pPr marR="0"/>
            <a:r>
              <a:rPr lang="en-US" i="1" dirty="0" smtClean="0">
                <a:solidFill>
                  <a:prstClr val="black"/>
                </a:solidFill>
                <a:latin typeface="Calibri" panose="020F0502020204030204" pitchFamily="34" charset="0"/>
                <a:cs typeface="Calibri" panose="020F0502020204030204" pitchFamily="34" charset="0"/>
              </a:rPr>
              <a:t>  Figure </a:t>
            </a:r>
            <a:r>
              <a:rPr lang="en-US" i="1" dirty="0" smtClean="0">
                <a:solidFill>
                  <a:prstClr val="black"/>
                </a:solidFill>
                <a:latin typeface="Calibri" panose="020F0502020204030204" pitchFamily="34" charset="0"/>
                <a:cs typeface="Calibri" panose="020F0502020204030204" pitchFamily="34" charset="0"/>
              </a:rPr>
              <a:t>06: </a:t>
            </a:r>
            <a:r>
              <a:rPr lang="en-US" i="1" dirty="0">
                <a:solidFill>
                  <a:prstClr val="black"/>
                </a:solidFill>
                <a:latin typeface="Calibri" panose="020F0502020204030204" pitchFamily="34" charset="0"/>
                <a:cs typeface="Calibri" panose="020F0502020204030204" pitchFamily="34" charset="0"/>
              </a:rPr>
              <a:t>Voltage measurement of a Common Mode Filter.</a:t>
            </a:r>
            <a:endParaRPr lang="en-US" dirty="0">
              <a:solidFill>
                <a:prstClr val="black"/>
              </a:solidFill>
              <a:latin typeface="Calibri" panose="020F0502020204030204" pitchFamily="34" charset="0"/>
              <a:cs typeface="Calibri" panose="020F0502020204030204" pitchFamily="34" charset="0"/>
            </a:endParaRPr>
          </a:p>
        </p:txBody>
      </p:sp>
      <p:sp>
        <p:nvSpPr>
          <p:cNvPr id="7" name="Rectangle 6"/>
          <p:cNvSpPr/>
          <p:nvPr/>
        </p:nvSpPr>
        <p:spPr>
          <a:xfrm>
            <a:off x="6352672" y="1087176"/>
            <a:ext cx="4957011" cy="1938992"/>
          </a:xfrm>
          <a:prstGeom prst="rect">
            <a:avLst/>
          </a:prstGeom>
        </p:spPr>
        <p:txBody>
          <a:bodyPr wrap="square">
            <a:spAutoFit/>
          </a:bodyPr>
          <a:lstStyle/>
          <a:p>
            <a:pPr algn="just"/>
            <a:r>
              <a:rPr lang="en-US" sz="2000" dirty="0">
                <a:solidFill>
                  <a:prstClr val="black"/>
                </a:solidFill>
                <a:latin typeface="Calibri" panose="020F0502020204030204" pitchFamily="34" charset="0"/>
                <a:cs typeface="Calibri" panose="020F0502020204030204" pitchFamily="34" charset="0"/>
              </a:rPr>
              <a:t>The current of the common mode noise flows in the same direction through the power line and the neutral and returns through the ground conductor</a:t>
            </a:r>
            <a:r>
              <a:rPr lang="en-US" sz="2000" dirty="0" smtClean="0">
                <a:solidFill>
                  <a:prstClr val="black"/>
                </a:solidFill>
                <a:latin typeface="Calibri" panose="020F0502020204030204" pitchFamily="34" charset="0"/>
                <a:cs typeface="Calibri" panose="020F0502020204030204" pitchFamily="34" charset="0"/>
              </a:rPr>
              <a:t>.</a:t>
            </a:r>
          </a:p>
          <a:p>
            <a:pPr algn="just"/>
            <a:endParaRPr lang="en-US" sz="2000" dirty="0">
              <a:solidFill>
                <a:prstClr val="black"/>
              </a:solidFill>
              <a:latin typeface="Calibri" panose="020F0502020204030204" pitchFamily="34" charset="0"/>
              <a:cs typeface="Calibri" panose="020F0502020204030204" pitchFamily="34" charset="0"/>
            </a:endParaRPr>
          </a:p>
          <a:p>
            <a:pPr marR="0" algn="just"/>
            <a:r>
              <a:rPr lang="en-US" sz="2000" dirty="0" smtClean="0">
                <a:solidFill>
                  <a:prstClr val="black"/>
                </a:solidFill>
                <a:latin typeface="Calibri" panose="020F0502020204030204" pitchFamily="34" charset="0"/>
                <a:cs typeface="Calibri" panose="020F0502020204030204" pitchFamily="34" charset="0"/>
              </a:rPr>
              <a:t>                                 </a:t>
            </a:r>
            <a:r>
              <a:rPr lang="en-US" sz="2000" dirty="0">
                <a:solidFill>
                  <a:prstClr val="black"/>
                </a:solidFill>
                <a:latin typeface="Calibri" panose="020F0502020204030204" pitchFamily="34" charset="0"/>
                <a:cs typeface="Calibri" panose="020F0502020204030204" pitchFamily="34" charset="0"/>
              </a:rPr>
              <a:t>I</a:t>
            </a:r>
            <a:r>
              <a:rPr lang="en-US" sz="2000" baseline="-25000" dirty="0">
                <a:solidFill>
                  <a:prstClr val="black"/>
                </a:solidFill>
                <a:latin typeface="Calibri" panose="020F0502020204030204" pitchFamily="34" charset="0"/>
                <a:cs typeface="Calibri" panose="020F0502020204030204" pitchFamily="34" charset="0"/>
              </a:rPr>
              <a:t>CM</a:t>
            </a:r>
            <a:r>
              <a:rPr lang="en-US" sz="2000" dirty="0">
                <a:solidFill>
                  <a:prstClr val="black"/>
                </a:solidFill>
                <a:latin typeface="Calibri" panose="020F0502020204030204" pitchFamily="34" charset="0"/>
                <a:cs typeface="Calibri" panose="020F0502020204030204" pitchFamily="34" charset="0"/>
              </a:rPr>
              <a:t> = I</a:t>
            </a:r>
            <a:r>
              <a:rPr lang="en-US" sz="2000" baseline="-25000" dirty="0">
                <a:solidFill>
                  <a:prstClr val="black"/>
                </a:solidFill>
                <a:latin typeface="Calibri" panose="020F0502020204030204" pitchFamily="34" charset="0"/>
                <a:cs typeface="Calibri" panose="020F0502020204030204" pitchFamily="34" charset="0"/>
              </a:rPr>
              <a:t>1</a:t>
            </a:r>
            <a:r>
              <a:rPr lang="en-US" sz="2000" dirty="0">
                <a:solidFill>
                  <a:prstClr val="black"/>
                </a:solidFill>
                <a:latin typeface="Calibri" panose="020F0502020204030204" pitchFamily="34" charset="0"/>
                <a:cs typeface="Calibri" panose="020F0502020204030204" pitchFamily="34" charset="0"/>
              </a:rPr>
              <a:t> + I</a:t>
            </a:r>
            <a:r>
              <a:rPr lang="en-US" sz="2000" baseline="-25000" dirty="0">
                <a:solidFill>
                  <a:prstClr val="black"/>
                </a:solidFill>
                <a:latin typeface="Calibri" panose="020F0502020204030204" pitchFamily="34" charset="0"/>
                <a:cs typeface="Calibri" panose="020F0502020204030204" pitchFamily="34" charset="0"/>
              </a:rPr>
              <a:t>2 </a:t>
            </a:r>
            <a:r>
              <a:rPr lang="en-US" sz="2000" dirty="0">
                <a:solidFill>
                  <a:prstClr val="black"/>
                </a:solidFill>
                <a:latin typeface="Calibri" panose="020F0502020204030204" pitchFamily="34" charset="0"/>
                <a:cs typeface="Calibri" panose="020F0502020204030204" pitchFamily="34" charset="0"/>
              </a:rPr>
              <a:t> </a:t>
            </a:r>
          </a:p>
        </p:txBody>
      </p:sp>
      <p:pic>
        <p:nvPicPr>
          <p:cNvPr id="12" name="Picture 11"/>
          <p:cNvPicPr>
            <a:picLocks noChangeAspect="1"/>
          </p:cNvPicPr>
          <p:nvPr/>
        </p:nvPicPr>
        <p:blipFill>
          <a:blip r:embed="rId3"/>
          <a:stretch>
            <a:fillRect/>
          </a:stretch>
        </p:blipFill>
        <p:spPr>
          <a:xfrm>
            <a:off x="6279941" y="3371087"/>
            <a:ext cx="4855928" cy="2212850"/>
          </a:xfrm>
          <a:prstGeom prst="rect">
            <a:avLst/>
          </a:prstGeom>
        </p:spPr>
      </p:pic>
      <p:sp>
        <p:nvSpPr>
          <p:cNvPr id="13" name="Rectangle 12"/>
          <p:cNvSpPr/>
          <p:nvPr/>
        </p:nvSpPr>
        <p:spPr>
          <a:xfrm>
            <a:off x="6345882" y="5724939"/>
            <a:ext cx="5271828"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07: </a:t>
            </a:r>
            <a:r>
              <a:rPr lang="en-US" i="1" dirty="0">
                <a:solidFill>
                  <a:prstClr val="black"/>
                </a:solidFill>
                <a:latin typeface="Calibri" panose="020F0502020204030204" pitchFamily="34" charset="0"/>
                <a:cs typeface="Calibri" panose="020F0502020204030204" pitchFamily="34" charset="0"/>
              </a:rPr>
              <a:t>Current flow path in a Common Mode Filter.</a:t>
            </a: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7009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EDFD80E1-5E21-42B3-8C28-1B3E1D5DED49}"/>
              </a:ext>
            </a:extLst>
          </p:cNvPr>
          <p:cNvSpPr>
            <a:spLocks noGrp="1"/>
          </p:cNvSpPr>
          <p:nvPr>
            <p:ph type="body" sz="quarter" idx="13"/>
          </p:nvPr>
        </p:nvSpPr>
        <p:spPr/>
        <p:txBody>
          <a:bodyPr/>
          <a:lstStyle/>
          <a:p>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lvl="6" indent="0">
              <a:buNone/>
            </a:pPr>
            <a:endParaRPr lang="en-IN" sz="2400" dirty="0"/>
          </a:p>
        </p:txBody>
      </p:sp>
      <p:sp>
        <p:nvSpPr>
          <p:cNvPr id="9" name="Datumsplatzhalter 2">
            <a:extLst>
              <a:ext uri="{FF2B5EF4-FFF2-40B4-BE49-F238E27FC236}">
                <a16:creationId xmlns="" xmlns:a16="http://schemas.microsoft.com/office/drawing/2014/main" id="{6F6CDAE5-44BA-4A47-AC74-C66717CFF996}"/>
              </a:ext>
            </a:extLst>
          </p:cNvPr>
          <p:cNvSpPr>
            <a:spLocks noGrp="1"/>
          </p:cNvSpPr>
          <p:nvPr>
            <p:ph type="dt" sz="half" idx="10"/>
          </p:nvPr>
        </p:nvSpPr>
        <p:spPr>
          <a:xfrm>
            <a:off x="9888422" y="6392354"/>
            <a:ext cx="1020597"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A7732-7D0F-45E4-A995-37ED3BB6DE4B}" type="datetime1">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07.12.2021</a:t>
            </a:fld>
            <a:endParaRPr kumimoji="0" lang="de-DE" sz="1000" b="0" i="0" u="none" strike="noStrike" kern="1200" cap="none" spc="0" normalizeH="0" baseline="0" noProof="0" dirty="0">
              <a:ln>
                <a:noFill/>
              </a:ln>
              <a:solidFill>
                <a:srgbClr val="0A558C"/>
              </a:solidFill>
              <a:effectLst/>
              <a:uLnTx/>
              <a:uFillTx/>
              <a:latin typeface="Calibri"/>
              <a:ea typeface="+mn-ea"/>
              <a:cs typeface="+mn-cs"/>
            </a:endParaRPr>
          </a:p>
        </p:txBody>
      </p:sp>
      <p:sp>
        <p:nvSpPr>
          <p:cNvPr id="10" name="Foliennummernplatzhalter 11">
            <a:extLst>
              <a:ext uri="{FF2B5EF4-FFF2-40B4-BE49-F238E27FC236}">
                <a16:creationId xmlns="" xmlns:a16="http://schemas.microsoft.com/office/drawing/2014/main" id="{4A912444-0E8A-49BF-92A6-D79FBF5401BB}"/>
              </a:ext>
            </a:extLst>
          </p:cNvPr>
          <p:cNvSpPr>
            <a:spLocks noGrp="1"/>
          </p:cNvSpPr>
          <p:nvPr>
            <p:ph type="sldNum" sz="quarter" idx="12"/>
          </p:nvPr>
        </p:nvSpPr>
        <p:spPr>
          <a:xfrm>
            <a:off x="11184565" y="6392354"/>
            <a:ext cx="522652" cy="16899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44F55-0981-4E9E-8F6B-2F7546EE58D7}" type="slidenum">
              <a:rPr kumimoji="0" lang="de-DE" sz="1000" b="0" i="0" u="none" strike="noStrike" kern="1200" cap="none" spc="0" normalizeH="0" baseline="0" noProof="0">
                <a:ln>
                  <a:noFill/>
                </a:ln>
                <a:solidFill>
                  <a:srgbClr val="0A558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000" b="0" i="0" u="none" strike="noStrike" kern="1200" cap="none" spc="0" normalizeH="0" baseline="0" noProof="0">
              <a:ln>
                <a:noFill/>
              </a:ln>
              <a:solidFill>
                <a:srgbClr val="0A558C"/>
              </a:solidFill>
              <a:effectLst/>
              <a:uLnTx/>
              <a:uFillTx/>
              <a:latin typeface="Calibri"/>
              <a:ea typeface="+mn-ea"/>
              <a:cs typeface="+mn-cs"/>
            </a:endParaRPr>
          </a:p>
        </p:txBody>
      </p:sp>
      <p:sp>
        <p:nvSpPr>
          <p:cNvPr id="11" name="Fußzeilenplatzhalter 3"/>
          <p:cNvSpPr>
            <a:spLocks noGrp="1"/>
          </p:cNvSpPr>
          <p:nvPr>
            <p:ph type="ftr" sz="quarter" idx="11"/>
          </p:nvPr>
        </p:nvSpPr>
        <p:spPr>
          <a:xfrm>
            <a:off x="478365" y="6392354"/>
            <a:ext cx="9074019" cy="168994"/>
          </a:xfrm>
        </p:spPr>
        <p:txBody>
          <a:bodyPr/>
          <a:lstStyle/>
          <a:p>
            <a:r>
              <a:rPr lang="en-US" b="1" dirty="0"/>
              <a:t>EMI Filter Design and Verification</a:t>
            </a:r>
            <a:r>
              <a:rPr lang="en-US" dirty="0" smtClean="0"/>
              <a:t>, Md Moinuddin, </a:t>
            </a:r>
            <a:r>
              <a:rPr lang="de-DE" dirty="0">
                <a:solidFill>
                  <a:srgbClr val="0A558C"/>
                </a:solidFill>
                <a:latin typeface="Calibri"/>
              </a:rPr>
              <a:t>©HSB</a:t>
            </a:r>
          </a:p>
        </p:txBody>
      </p:sp>
      <p:sp>
        <p:nvSpPr>
          <p:cNvPr id="2" name="Rectangle 1"/>
          <p:cNvSpPr/>
          <p:nvPr/>
        </p:nvSpPr>
        <p:spPr>
          <a:xfrm>
            <a:off x="2563385" y="226531"/>
            <a:ext cx="6866303" cy="923330"/>
          </a:xfrm>
          <a:prstGeom prst="rect">
            <a:avLst/>
          </a:prstGeom>
        </p:spPr>
        <p:txBody>
          <a:bodyPr wrap="none">
            <a:spAutoFit/>
          </a:bodyPr>
          <a:lstStyle/>
          <a:p>
            <a:pPr algn="ctr"/>
            <a:r>
              <a:rPr lang="en-US" sz="5400" dirty="0">
                <a:solidFill>
                  <a:srgbClr val="BBE33D"/>
                </a:solidFill>
                <a:latin typeface="Calibri" panose="020F0502020204030204" pitchFamily="34" charset="0"/>
                <a:cs typeface="Calibri" panose="020F0502020204030204" pitchFamily="34" charset="0"/>
              </a:rPr>
              <a:t>Differential Mode Filter</a:t>
            </a:r>
            <a:endParaRPr lang="en-US" sz="5400" dirty="0">
              <a:solidFill>
                <a:prstClr val="black"/>
              </a:solidFill>
              <a:latin typeface="Calibri" panose="020F0502020204030204" pitchFamily="34" charset="0"/>
              <a:cs typeface="Calibri" panose="020F0502020204030204" pitchFamily="34" charset="0"/>
            </a:endParaRPr>
          </a:p>
        </p:txBody>
      </p:sp>
      <p:sp>
        <p:nvSpPr>
          <p:cNvPr id="3" name="Rectangle 2"/>
          <p:cNvSpPr/>
          <p:nvPr/>
        </p:nvSpPr>
        <p:spPr>
          <a:xfrm>
            <a:off x="776438" y="1265791"/>
            <a:ext cx="5297103" cy="1938992"/>
          </a:xfrm>
          <a:prstGeom prst="rect">
            <a:avLst/>
          </a:prstGeom>
        </p:spPr>
        <p:txBody>
          <a:bodyPr wrap="square">
            <a:spAutoFit/>
          </a:bodyPr>
          <a:lstStyle/>
          <a:p>
            <a:pPr algn="just"/>
            <a:r>
              <a:rPr lang="en-US" sz="2000" dirty="0">
                <a:solidFill>
                  <a:prstClr val="black"/>
                </a:solidFill>
                <a:latin typeface="Calibri" panose="020F0502020204030204" pitchFamily="34" charset="0"/>
                <a:cs typeface="Calibri" panose="020F0502020204030204" pitchFamily="34" charset="0"/>
              </a:rPr>
              <a:t>Differential mode is also known as normal mode or symmetrical mode. It has a balanced voltage that is generated in between the line and neutral wires. It is the difference of the voltages of line and neutral.</a:t>
            </a:r>
          </a:p>
          <a:p>
            <a:pPr marR="0" algn="just"/>
            <a:r>
              <a:rPr lang="en-US" sz="2000" dirty="0">
                <a:solidFill>
                  <a:prstClr val="black"/>
                </a:solidFill>
                <a:latin typeface="Calibri" panose="020F0502020204030204" pitchFamily="34" charset="0"/>
                <a:cs typeface="Calibri" panose="020F0502020204030204" pitchFamily="34" charset="0"/>
              </a:rPr>
              <a:t>                          </a:t>
            </a:r>
            <a:r>
              <a:rPr lang="en-US" sz="2000" dirty="0" smtClean="0">
                <a:solidFill>
                  <a:prstClr val="black"/>
                </a:solidFill>
                <a:latin typeface="Calibri" panose="020F0502020204030204" pitchFamily="34" charset="0"/>
                <a:cs typeface="Calibri" panose="020F0502020204030204" pitchFamily="34" charset="0"/>
              </a:rPr>
              <a:t>      V</a:t>
            </a:r>
            <a:r>
              <a:rPr lang="en-US" sz="2000" baseline="-25000" dirty="0" smtClean="0">
                <a:solidFill>
                  <a:prstClr val="black"/>
                </a:solidFill>
                <a:latin typeface="Calibri" panose="020F0502020204030204" pitchFamily="34" charset="0"/>
                <a:cs typeface="Calibri" panose="020F0502020204030204" pitchFamily="34" charset="0"/>
              </a:rPr>
              <a:t>DM</a:t>
            </a:r>
            <a:r>
              <a:rPr lang="en-US" sz="2000" dirty="0" smtClean="0">
                <a:solidFill>
                  <a:prstClr val="black"/>
                </a:solidFill>
                <a:latin typeface="Calibri" panose="020F0502020204030204" pitchFamily="34" charset="0"/>
                <a:cs typeface="Calibri" panose="020F0502020204030204" pitchFamily="34" charset="0"/>
              </a:rPr>
              <a:t> </a:t>
            </a:r>
            <a:r>
              <a:rPr lang="en-US" sz="2000" dirty="0">
                <a:solidFill>
                  <a:prstClr val="black"/>
                </a:solidFill>
                <a:latin typeface="Calibri" panose="020F0502020204030204" pitchFamily="34" charset="0"/>
                <a:cs typeface="Calibri" panose="020F0502020204030204" pitchFamily="34" charset="0"/>
              </a:rPr>
              <a:t>= V</a:t>
            </a:r>
            <a:r>
              <a:rPr lang="en-US" sz="2000" baseline="-25000" dirty="0">
                <a:solidFill>
                  <a:prstClr val="black"/>
                </a:solidFill>
                <a:latin typeface="Calibri" panose="020F0502020204030204" pitchFamily="34" charset="0"/>
                <a:cs typeface="Calibri" panose="020F0502020204030204" pitchFamily="34" charset="0"/>
              </a:rPr>
              <a:t>1</a:t>
            </a:r>
            <a:r>
              <a:rPr lang="en-US" sz="2000" dirty="0">
                <a:solidFill>
                  <a:prstClr val="black"/>
                </a:solidFill>
                <a:latin typeface="Calibri" panose="020F0502020204030204" pitchFamily="34" charset="0"/>
                <a:cs typeface="Calibri" panose="020F0502020204030204" pitchFamily="34" charset="0"/>
              </a:rPr>
              <a:t> – V</a:t>
            </a:r>
            <a:r>
              <a:rPr lang="en-US" sz="2000" baseline="-25000" dirty="0">
                <a:solidFill>
                  <a:prstClr val="black"/>
                </a:solidFill>
                <a:latin typeface="Calibri" panose="020F0502020204030204" pitchFamily="34" charset="0"/>
                <a:cs typeface="Calibri" panose="020F0502020204030204" pitchFamily="34" charset="0"/>
              </a:rPr>
              <a:t>2</a:t>
            </a:r>
            <a:endParaRPr lang="en-US" sz="2000"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430060" y="3416968"/>
            <a:ext cx="5566477" cy="2325421"/>
          </a:xfrm>
          <a:prstGeom prst="rect">
            <a:avLst/>
          </a:prstGeom>
        </p:spPr>
      </p:pic>
      <p:sp>
        <p:nvSpPr>
          <p:cNvPr id="5" name="Rectangle 4"/>
          <p:cNvSpPr/>
          <p:nvPr/>
        </p:nvSpPr>
        <p:spPr>
          <a:xfrm>
            <a:off x="420010" y="5784646"/>
            <a:ext cx="5961825"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08: </a:t>
            </a:r>
            <a:r>
              <a:rPr lang="en-US" i="1" dirty="0">
                <a:solidFill>
                  <a:prstClr val="black"/>
                </a:solidFill>
                <a:latin typeface="Calibri" panose="020F0502020204030204" pitchFamily="34" charset="0"/>
                <a:cs typeface="Calibri" panose="020F0502020204030204" pitchFamily="34" charset="0"/>
              </a:rPr>
              <a:t>Voltage measurement of a Differential Mode Filter</a:t>
            </a:r>
            <a:r>
              <a:rPr lang="en-US" dirty="0">
                <a:solidFill>
                  <a:prstClr val="black"/>
                </a:solidFill>
                <a:latin typeface="Calibri" panose="020F0502020204030204" pitchFamily="34" charset="0"/>
                <a:cs typeface="Calibri" panose="020F0502020204030204" pitchFamily="34" charset="0"/>
              </a:rPr>
              <a:t>.</a:t>
            </a:r>
          </a:p>
        </p:txBody>
      </p:sp>
      <p:sp>
        <p:nvSpPr>
          <p:cNvPr id="12" name="Rectangle 11"/>
          <p:cNvSpPr/>
          <p:nvPr/>
        </p:nvSpPr>
        <p:spPr>
          <a:xfrm>
            <a:off x="6371612" y="1278724"/>
            <a:ext cx="5169079" cy="1938992"/>
          </a:xfrm>
          <a:prstGeom prst="rect">
            <a:avLst/>
          </a:prstGeom>
        </p:spPr>
        <p:txBody>
          <a:bodyPr wrap="square">
            <a:spAutoFit/>
          </a:bodyPr>
          <a:lstStyle/>
          <a:p>
            <a:pPr algn="just"/>
            <a:r>
              <a:rPr lang="en-US" sz="2000" dirty="0">
                <a:solidFill>
                  <a:prstClr val="black"/>
                </a:solidFill>
                <a:latin typeface="Calibri" panose="020F0502020204030204" pitchFamily="34" charset="0"/>
                <a:cs typeface="Calibri" panose="020F0502020204030204" pitchFamily="34" charset="0"/>
              </a:rPr>
              <a:t>Differential mode currents flow in opposite directions and equal to the half of the vector difference of current that flows through line to neutral in cross-section area</a:t>
            </a:r>
            <a:r>
              <a:rPr lang="en-US" sz="2000" dirty="0" smtClean="0">
                <a:solidFill>
                  <a:prstClr val="black"/>
                </a:solidFill>
                <a:latin typeface="Calibri" panose="020F0502020204030204" pitchFamily="34" charset="0"/>
                <a:cs typeface="Calibri" panose="020F0502020204030204" pitchFamily="34" charset="0"/>
              </a:rPr>
              <a:t>.</a:t>
            </a:r>
          </a:p>
          <a:p>
            <a:pPr algn="just"/>
            <a:endParaRPr lang="en-US" sz="2000" dirty="0">
              <a:solidFill>
                <a:prstClr val="black"/>
              </a:solidFill>
              <a:latin typeface="Calibri" panose="020F0502020204030204" pitchFamily="34" charset="0"/>
              <a:cs typeface="Calibri" panose="020F0502020204030204" pitchFamily="34" charset="0"/>
            </a:endParaRPr>
          </a:p>
          <a:p>
            <a:pPr marR="0"/>
            <a:r>
              <a:rPr lang="en-US" sz="2000" dirty="0">
                <a:solidFill>
                  <a:prstClr val="black"/>
                </a:solidFill>
                <a:latin typeface="Calibri" panose="020F0502020204030204" pitchFamily="34" charset="0"/>
                <a:cs typeface="Calibri" panose="020F0502020204030204" pitchFamily="34" charset="0"/>
              </a:rPr>
              <a:t>             </a:t>
            </a:r>
            <a:r>
              <a:rPr lang="en-US" sz="2000" dirty="0" smtClean="0">
                <a:solidFill>
                  <a:prstClr val="black"/>
                </a:solidFill>
                <a:latin typeface="Calibri" panose="020F0502020204030204" pitchFamily="34" charset="0"/>
                <a:cs typeface="Calibri" panose="020F0502020204030204" pitchFamily="34" charset="0"/>
              </a:rPr>
              <a:t>                     </a:t>
            </a:r>
            <a:r>
              <a:rPr lang="en-US" sz="2000" dirty="0">
                <a:solidFill>
                  <a:prstClr val="black"/>
                </a:solidFill>
                <a:latin typeface="Calibri" panose="020F0502020204030204" pitchFamily="34" charset="0"/>
                <a:cs typeface="Calibri" panose="020F0502020204030204" pitchFamily="34" charset="0"/>
              </a:rPr>
              <a:t>I</a:t>
            </a:r>
            <a:r>
              <a:rPr lang="en-US" sz="2000" baseline="-25000" dirty="0">
                <a:solidFill>
                  <a:prstClr val="black"/>
                </a:solidFill>
                <a:latin typeface="Calibri" panose="020F0502020204030204" pitchFamily="34" charset="0"/>
                <a:cs typeface="Calibri" panose="020F0502020204030204" pitchFamily="34" charset="0"/>
              </a:rPr>
              <a:t>DM</a:t>
            </a:r>
            <a:r>
              <a:rPr lang="en-US" sz="2000" dirty="0">
                <a:solidFill>
                  <a:prstClr val="black"/>
                </a:solidFill>
                <a:latin typeface="Calibri" panose="020F0502020204030204" pitchFamily="34" charset="0"/>
                <a:cs typeface="Calibri" panose="020F0502020204030204" pitchFamily="34" charset="0"/>
              </a:rPr>
              <a:t> = (I</a:t>
            </a:r>
            <a:r>
              <a:rPr lang="en-US" sz="2000" baseline="-25000" dirty="0">
                <a:solidFill>
                  <a:prstClr val="black"/>
                </a:solidFill>
                <a:latin typeface="Calibri" panose="020F0502020204030204" pitchFamily="34" charset="0"/>
                <a:cs typeface="Calibri" panose="020F0502020204030204" pitchFamily="34" charset="0"/>
              </a:rPr>
              <a:t>1</a:t>
            </a:r>
            <a:r>
              <a:rPr lang="en-US" sz="2000" dirty="0">
                <a:solidFill>
                  <a:prstClr val="black"/>
                </a:solidFill>
                <a:latin typeface="Calibri" panose="020F0502020204030204" pitchFamily="34" charset="0"/>
                <a:cs typeface="Calibri" panose="020F0502020204030204" pitchFamily="34" charset="0"/>
              </a:rPr>
              <a:t> – I</a:t>
            </a:r>
            <a:r>
              <a:rPr lang="en-US" sz="2000" baseline="-25000" dirty="0">
                <a:solidFill>
                  <a:prstClr val="black"/>
                </a:solidFill>
                <a:latin typeface="Calibri" panose="020F0502020204030204" pitchFamily="34" charset="0"/>
                <a:cs typeface="Calibri" panose="020F0502020204030204" pitchFamily="34" charset="0"/>
              </a:rPr>
              <a:t>2</a:t>
            </a:r>
            <a:r>
              <a:rPr lang="en-US" sz="2000" dirty="0">
                <a:solidFill>
                  <a:prstClr val="black"/>
                </a:solidFill>
                <a:latin typeface="Calibri" panose="020F0502020204030204" pitchFamily="34" charset="0"/>
                <a:cs typeface="Calibri" panose="020F0502020204030204" pitchFamily="34" charset="0"/>
              </a:rPr>
              <a:t>) / 2</a:t>
            </a:r>
          </a:p>
        </p:txBody>
      </p:sp>
      <p:pic>
        <p:nvPicPr>
          <p:cNvPr id="13" name="Picture 12"/>
          <p:cNvPicPr>
            <a:picLocks noChangeAspect="1"/>
          </p:cNvPicPr>
          <p:nvPr/>
        </p:nvPicPr>
        <p:blipFill>
          <a:blip r:embed="rId3"/>
          <a:stretch>
            <a:fillRect/>
          </a:stretch>
        </p:blipFill>
        <p:spPr>
          <a:xfrm>
            <a:off x="6455511" y="3353830"/>
            <a:ext cx="5258432" cy="2268605"/>
          </a:xfrm>
          <a:prstGeom prst="rect">
            <a:avLst/>
          </a:prstGeom>
        </p:spPr>
      </p:pic>
      <p:sp>
        <p:nvSpPr>
          <p:cNvPr id="14" name="Rectangle 13"/>
          <p:cNvSpPr/>
          <p:nvPr/>
        </p:nvSpPr>
        <p:spPr>
          <a:xfrm>
            <a:off x="6337166" y="5779061"/>
            <a:ext cx="5481372" cy="369332"/>
          </a:xfrm>
          <a:prstGeom prst="rect">
            <a:avLst/>
          </a:prstGeom>
        </p:spPr>
        <p:txBody>
          <a:bodyPr wrap="none">
            <a:spAutoFit/>
          </a:bodyPr>
          <a:lstStyle/>
          <a:p>
            <a:pPr marR="0"/>
            <a:r>
              <a:rPr lang="en-US" i="1" dirty="0">
                <a:solidFill>
                  <a:prstClr val="black"/>
                </a:solidFill>
                <a:latin typeface="Calibri" panose="020F0502020204030204" pitchFamily="34" charset="0"/>
                <a:cs typeface="Calibri" panose="020F0502020204030204" pitchFamily="34" charset="0"/>
              </a:rPr>
              <a:t>Figure </a:t>
            </a:r>
            <a:r>
              <a:rPr lang="en-US" i="1" dirty="0" smtClean="0">
                <a:solidFill>
                  <a:prstClr val="black"/>
                </a:solidFill>
                <a:latin typeface="Calibri" panose="020F0502020204030204" pitchFamily="34" charset="0"/>
                <a:cs typeface="Calibri" panose="020F0502020204030204" pitchFamily="34" charset="0"/>
              </a:rPr>
              <a:t>09: </a:t>
            </a:r>
            <a:r>
              <a:rPr lang="en-US" i="1" dirty="0">
                <a:solidFill>
                  <a:prstClr val="black"/>
                </a:solidFill>
                <a:latin typeface="Calibri" panose="020F0502020204030204" pitchFamily="34" charset="0"/>
                <a:cs typeface="Calibri" panose="020F0502020204030204" pitchFamily="34" charset="0"/>
              </a:rPr>
              <a:t>Current flow path in a Differential Mode Filter.</a:t>
            </a: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2187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SB_4zu3_rotviolett">
  <a:themeElements>
    <a:clrScheme name="HSB">
      <a:dk1>
        <a:sysClr val="windowText" lastClr="000000"/>
      </a:dk1>
      <a:lt1>
        <a:sysClr val="window" lastClr="FFFFFF"/>
      </a:lt1>
      <a:dk2>
        <a:srgbClr val="32B4C8"/>
      </a:dk2>
      <a:lt2>
        <a:srgbClr val="0A558C"/>
      </a:lt2>
      <a:accent1>
        <a:srgbClr val="00915A"/>
      </a:accent1>
      <a:accent2>
        <a:srgbClr val="6EA53C"/>
      </a:accent2>
      <a:accent3>
        <a:srgbClr val="FABE00"/>
      </a:accent3>
      <a:accent4>
        <a:srgbClr val="F07823"/>
      </a:accent4>
      <a:accent5>
        <a:srgbClr val="C30532"/>
      </a:accent5>
      <a:accent6>
        <a:srgbClr val="7864A5"/>
      </a:accent6>
      <a:hlink>
        <a:srgbClr val="32B4C8"/>
      </a:hlink>
      <a:folHlink>
        <a:srgbClr val="F07823"/>
      </a:folHlink>
    </a:clrScheme>
    <a:fontScheme name="HSB">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marL="180975" indent="-180975" algn="ctr">
          <a:spcBef>
            <a:spcPts val="200"/>
          </a:spcBef>
          <a:buFont typeface="Calibri" panose="020F0502020204030204" pitchFamily="34" charset="0"/>
          <a:buChar cha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spcBef>
            <a:spcPts val="200"/>
          </a:spcBef>
          <a:buClr>
            <a:schemeClr val="bg2"/>
          </a:buClr>
          <a:buFont typeface="Wingdings" panose="05000000000000000000" pitchFamily="2" charset="2"/>
          <a:buChar char="§"/>
          <a:defRPr sz="1600"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5644</TotalTime>
  <Words>2738</Words>
  <Application>Microsoft Office PowerPoint</Application>
  <PresentationFormat>Widescreen</PresentationFormat>
  <Paragraphs>307</Paragraphs>
  <Slides>40</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Arial</vt:lpstr>
      <vt:lpstr>Calibri</vt:lpstr>
      <vt:lpstr>Mangal</vt:lpstr>
      <vt:lpstr>Symbol</vt:lpstr>
      <vt:lpstr>Times New Roman</vt:lpstr>
      <vt:lpstr>Wingdings</vt:lpstr>
      <vt:lpstr>HSB_4zu3_rotviolett</vt:lpstr>
      <vt:lpstr>think-cell Folie</vt:lpstr>
      <vt:lpstr>PowerPoint Presentation</vt:lpstr>
      <vt:lpstr>Contents</vt:lpstr>
      <vt:lpstr>EMC &amp; EMI</vt:lpstr>
      <vt:lpstr>Emissions</vt:lpstr>
      <vt:lpstr>EMI Filter Design</vt:lpstr>
      <vt:lpstr>Design selection </vt:lpstr>
      <vt:lpstr>Design Category </vt:lpstr>
      <vt:lpstr>Common Mode Filter</vt:lpstr>
      <vt:lpstr>PowerPoint Presentation</vt:lpstr>
      <vt:lpstr>Filter Behavior Analysis</vt:lpstr>
      <vt:lpstr>PowerPoint Presentation</vt:lpstr>
      <vt:lpstr>PowerPoint Presentation</vt:lpstr>
      <vt:lpstr>Linear Analysis</vt:lpstr>
      <vt:lpstr>Linear Analysis</vt:lpstr>
      <vt:lpstr>Linear Analysis</vt:lpstr>
      <vt:lpstr>Linear Analysis- Discussion</vt:lpstr>
      <vt:lpstr>Nonlinear Analysis</vt:lpstr>
      <vt:lpstr>Nonlinear Analysis</vt:lpstr>
      <vt:lpstr>Nonlinear Analysis-Time Domain</vt:lpstr>
      <vt:lpstr>Time Domain- Discussion</vt:lpstr>
      <vt:lpstr>Nonlinear Analysis-Time Domain</vt:lpstr>
      <vt:lpstr>Nonlinear Analysis-Time Domain</vt:lpstr>
      <vt:lpstr>Nonlinear Analysis-Time Domain</vt:lpstr>
      <vt:lpstr>Nonlinear Analysis-Time Domain</vt:lpstr>
      <vt:lpstr>Nonlinear Analysis-Frequency Domain</vt:lpstr>
      <vt:lpstr>Nonlinear Analysis-Frequency Domain</vt:lpstr>
      <vt:lpstr>Multi-tone- Discussion</vt:lpstr>
      <vt:lpstr>Nonlinear Analysis - Multi-tone</vt:lpstr>
      <vt:lpstr>Nonlinear Analysis - Multi-tone</vt:lpstr>
      <vt:lpstr>Nonlinear Analysis - Multi-tone</vt:lpstr>
      <vt:lpstr>Nonlinear Analysis - Multi-tone</vt:lpstr>
      <vt:lpstr>New CMC- Discussion</vt:lpstr>
      <vt:lpstr>CASE STUDY-New CMC</vt:lpstr>
      <vt:lpstr>CASE STUDY-New CMC</vt:lpstr>
      <vt:lpstr>USB1 cable- Discussion</vt:lpstr>
      <vt:lpstr>CASE STUDY- USB1 cable</vt:lpstr>
      <vt:lpstr>CASE STUDY- USB1 cable</vt:lpstr>
      <vt:lpstr>Conclusion</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santosh dommeti</dc:creator>
  <cp:lastModifiedBy>moin biswas</cp:lastModifiedBy>
  <cp:revision>182</cp:revision>
  <dcterms:created xsi:type="dcterms:W3CDTF">2019-01-06T14:21:16Z</dcterms:created>
  <dcterms:modified xsi:type="dcterms:W3CDTF">2021-12-10T00:53:57Z</dcterms:modified>
</cp:coreProperties>
</file>